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 id="2147483685" r:id="rId2"/>
    <p:sldMasterId id="2147483787" r:id="rId3"/>
  </p:sldMasterIdLst>
  <p:notesMasterIdLst>
    <p:notesMasterId r:id="rId45"/>
  </p:notesMasterIdLst>
  <p:sldIdLst>
    <p:sldId id="302" r:id="rId4"/>
    <p:sldId id="387" r:id="rId5"/>
    <p:sldId id="386" r:id="rId6"/>
    <p:sldId id="482" r:id="rId7"/>
    <p:sldId id="508" r:id="rId8"/>
    <p:sldId id="509" r:id="rId9"/>
    <p:sldId id="510" r:id="rId10"/>
    <p:sldId id="511" r:id="rId11"/>
    <p:sldId id="512" r:id="rId12"/>
    <p:sldId id="481" r:id="rId13"/>
    <p:sldId id="514" r:id="rId14"/>
    <p:sldId id="467" r:id="rId15"/>
    <p:sldId id="490" r:id="rId16"/>
    <p:sldId id="515" r:id="rId17"/>
    <p:sldId id="492" r:id="rId18"/>
    <p:sldId id="484" r:id="rId19"/>
    <p:sldId id="454" r:id="rId20"/>
    <p:sldId id="500" r:id="rId21"/>
    <p:sldId id="459" r:id="rId22"/>
    <p:sldId id="461" r:id="rId23"/>
    <p:sldId id="460" r:id="rId24"/>
    <p:sldId id="462" r:id="rId25"/>
    <p:sldId id="495" r:id="rId26"/>
    <p:sldId id="463" r:id="rId27"/>
    <p:sldId id="513" r:id="rId28"/>
    <p:sldId id="465" r:id="rId29"/>
    <p:sldId id="469" r:id="rId30"/>
    <p:sldId id="471" r:id="rId31"/>
    <p:sldId id="472" r:id="rId32"/>
    <p:sldId id="518" r:id="rId33"/>
    <p:sldId id="498" r:id="rId34"/>
    <p:sldId id="494" r:id="rId35"/>
    <p:sldId id="473" r:id="rId36"/>
    <p:sldId id="502" r:id="rId37"/>
    <p:sldId id="503" r:id="rId38"/>
    <p:sldId id="506" r:id="rId39"/>
    <p:sldId id="507" r:id="rId40"/>
    <p:sldId id="468" r:id="rId41"/>
    <p:sldId id="505" r:id="rId42"/>
    <p:sldId id="458" r:id="rId43"/>
    <p:sldId id="517" r:id="rId44"/>
  </p:sldIdLst>
  <p:sldSz cx="9144000" cy="6858000" type="screen4x3"/>
  <p:notesSz cx="6858000" cy="9144000"/>
  <p:defaultTextStyle>
    <a:defPPr>
      <a:defRPr lang="en-GB"/>
    </a:defPPr>
    <a:lvl1pPr algn="ctr"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DejaVu Sans" pitchFamily="34" charset="0"/>
      </a:defRPr>
    </a:lvl1pPr>
    <a:lvl2pPr marL="742950" indent="-285750" algn="ctr"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DejaVu Sans" pitchFamily="34" charset="0"/>
      </a:defRPr>
    </a:lvl2pPr>
    <a:lvl3pPr marL="1143000" indent="-228600" algn="ctr"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DejaVu Sans" pitchFamily="34" charset="0"/>
      </a:defRPr>
    </a:lvl3pPr>
    <a:lvl4pPr marL="1600200" indent="-228600" algn="ctr"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DejaVu Sans" pitchFamily="34" charset="0"/>
      </a:defRPr>
    </a:lvl4pPr>
    <a:lvl5pPr marL="2057400" indent="-228600" algn="ctr"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DejaVu Sans" pitchFamily="34" charset="0"/>
      </a:defRPr>
    </a:lvl5pPr>
    <a:lvl6pPr marL="2286000" algn="l" defTabSz="914400" rtl="0" eaLnBrk="1" latinLnBrk="0" hangingPunct="1">
      <a:defRPr kern="1200">
        <a:solidFill>
          <a:schemeClr val="bg1"/>
        </a:solidFill>
        <a:latin typeface="Arial" pitchFamily="34" charset="0"/>
        <a:ea typeface="+mn-ea"/>
        <a:cs typeface="DejaVu Sans" pitchFamily="34" charset="0"/>
      </a:defRPr>
    </a:lvl6pPr>
    <a:lvl7pPr marL="2743200" algn="l" defTabSz="914400" rtl="0" eaLnBrk="1" latinLnBrk="0" hangingPunct="1">
      <a:defRPr kern="1200">
        <a:solidFill>
          <a:schemeClr val="bg1"/>
        </a:solidFill>
        <a:latin typeface="Arial" pitchFamily="34" charset="0"/>
        <a:ea typeface="+mn-ea"/>
        <a:cs typeface="DejaVu Sans" pitchFamily="34" charset="0"/>
      </a:defRPr>
    </a:lvl7pPr>
    <a:lvl8pPr marL="3200400" algn="l" defTabSz="914400" rtl="0" eaLnBrk="1" latinLnBrk="0" hangingPunct="1">
      <a:defRPr kern="1200">
        <a:solidFill>
          <a:schemeClr val="bg1"/>
        </a:solidFill>
        <a:latin typeface="Arial" pitchFamily="34" charset="0"/>
        <a:ea typeface="+mn-ea"/>
        <a:cs typeface="DejaVu Sans" pitchFamily="34" charset="0"/>
      </a:defRPr>
    </a:lvl8pPr>
    <a:lvl9pPr marL="3657600" algn="l" defTabSz="914400" rtl="0" eaLnBrk="1" latinLnBrk="0" hangingPunct="1">
      <a:defRPr kern="1200">
        <a:solidFill>
          <a:schemeClr val="bg1"/>
        </a:solidFill>
        <a:latin typeface="Arial" pitchFamily="34" charset="0"/>
        <a:ea typeface="+mn-ea"/>
        <a:cs typeface="DejaVu Sans"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32" autoAdjust="0"/>
  </p:normalViewPr>
  <p:slideViewPr>
    <p:cSldViewPr>
      <p:cViewPr varScale="1">
        <p:scale>
          <a:sx n="111" d="100"/>
          <a:sy n="111" d="100"/>
        </p:scale>
        <p:origin x="-2180" y="-5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5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5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5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58"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59"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0"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1"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2"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3"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4"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5"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6"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7"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8"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69"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770" name="Rectangle 17"/>
          <p:cNvSpPr>
            <a:spLocks noGrp="1" noRot="1" noChangeAspect="1" noChangeArrowheads="1"/>
          </p:cNvSpPr>
          <p:nvPr>
            <p:ph type="sldImg"/>
          </p:nvPr>
        </p:nvSpPr>
        <p:spPr bwMode="auto">
          <a:xfrm>
            <a:off x="-11798300" y="-11796713"/>
            <a:ext cx="11772900" cy="12466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90" name="Rectangle 18"/>
          <p:cNvSpPr>
            <a:spLocks noGrp="1" noChangeArrowheads="1"/>
          </p:cNvSpPr>
          <p:nvPr>
            <p:ph type="body"/>
          </p:nvPr>
        </p:nvSpPr>
        <p:spPr bwMode="auto">
          <a:xfrm>
            <a:off x="685800" y="4343400"/>
            <a:ext cx="5459413" cy="408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144464487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source: </a:t>
            </a:r>
            <a:r>
              <a:rPr lang="en-GB" dirty="0" err="1" smtClean="0"/>
              <a:t>NYTimes</a:t>
            </a:r>
            <a:r>
              <a:rPr lang="en-GB" dirty="0" smtClean="0"/>
              <a:t>, the flight of refugees around the globe</a:t>
            </a:r>
          </a:p>
          <a:p>
            <a:r>
              <a:rPr lang="en-GB" dirty="0" smtClean="0"/>
              <a:t>https://www.nytimes.com/interactive/2015/06/21/world/map-flow-desperate-migration-refugee-crisis.html?_r=1</a:t>
            </a:r>
            <a:endParaRPr lang="en-GB" dirty="0"/>
          </a:p>
        </p:txBody>
      </p:sp>
    </p:spTree>
    <p:extLst>
      <p:ext uri="{BB962C8B-B14F-4D97-AF65-F5344CB8AC3E}">
        <p14:creationId xmlns:p14="http://schemas.microsoft.com/office/powerpoint/2010/main" val="196412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pPr marL="0" indent="0">
              <a:buNone/>
            </a:pPr>
            <a:r>
              <a:rPr lang="en-GB" sz="1200" dirty="0" smtClean="0"/>
              <a:t>video 1</a:t>
            </a:r>
          </a:p>
          <a:p>
            <a:pPr marL="0" indent="0">
              <a:buNone/>
            </a:pPr>
            <a:r>
              <a:rPr lang="en-GB" sz="1200" dirty="0" smtClean="0"/>
              <a:t>one dimensional input, linear transformation, </a:t>
            </a:r>
          </a:p>
          <a:p>
            <a:pPr>
              <a:buFontTx/>
              <a:buChar char="-"/>
            </a:pPr>
            <a:r>
              <a:rPr lang="en-GB" sz="1200" dirty="0" smtClean="0"/>
              <a:t>single spiking neuron, </a:t>
            </a:r>
          </a:p>
          <a:p>
            <a:pPr>
              <a:buFontTx/>
              <a:buChar char="-"/>
            </a:pPr>
            <a:r>
              <a:rPr lang="en-GB" sz="1200" dirty="0" smtClean="0"/>
              <a:t>cluster of spiking neurons</a:t>
            </a:r>
          </a:p>
          <a:p>
            <a:pPr>
              <a:buFontTx/>
              <a:buChar char="-"/>
            </a:pPr>
            <a:r>
              <a:rPr lang="en-GB" sz="1200" dirty="0" smtClean="0"/>
              <a:t>mean field</a:t>
            </a:r>
          </a:p>
          <a:p>
            <a:endParaRPr lang="en-GB" dirty="0"/>
          </a:p>
        </p:txBody>
      </p:sp>
    </p:spTree>
    <p:extLst>
      <p:ext uri="{BB962C8B-B14F-4D97-AF65-F5344CB8AC3E}">
        <p14:creationId xmlns:p14="http://schemas.microsoft.com/office/powerpoint/2010/main" val="4153402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Onset detector as an example of non-linear transformation</a:t>
            </a:r>
            <a:br>
              <a:rPr lang="en-GB" dirty="0" smtClean="0"/>
            </a:br>
            <a:r>
              <a:rPr lang="en-GB" sz="1200" b="0" i="0" u="none" strike="noStrike" kern="1200" baseline="0" dirty="0" smtClean="0">
                <a:solidFill>
                  <a:srgbClr val="000000"/>
                </a:solidFill>
                <a:latin typeface="Times New Roman" pitchFamily="16" charset="0"/>
                <a:ea typeface="+mn-ea"/>
                <a:cs typeface="+mn-cs"/>
              </a:rPr>
              <a:t>Examples of an (A) LIP output neuron, (B) FEF output neuron, and (C) SC neuron, showing activity in the visual delayed saccade task. </a:t>
            </a:r>
            <a:r>
              <a:rPr lang="en-GB" sz="1200" b="0" i="0" u="none" strike="noStrike" kern="1200" baseline="0" dirty="0" err="1" smtClean="0">
                <a:solidFill>
                  <a:srgbClr val="000000"/>
                </a:solidFill>
                <a:latin typeface="Times New Roman" pitchFamily="16" charset="0"/>
                <a:ea typeface="+mn-ea"/>
                <a:cs typeface="+mn-cs"/>
              </a:rPr>
              <a:t>Rasters</a:t>
            </a:r>
            <a:r>
              <a:rPr lang="en-GB" sz="1200" b="0" i="0" u="none" strike="noStrike" kern="1200" baseline="0" dirty="0" smtClean="0">
                <a:solidFill>
                  <a:srgbClr val="000000"/>
                </a:solidFill>
                <a:latin typeface="Times New Roman" pitchFamily="16" charset="0"/>
                <a:ea typeface="+mn-ea"/>
                <a:cs typeface="+mn-cs"/>
              </a:rPr>
              <a:t> and spike density functions show the activity aligned to the onset of the visual stimulus, at left, or to the saccade initiation, at right. The three periods of neuronal activity are indicated qualitatively: the visual, the delay, and the </a:t>
            </a:r>
            <a:r>
              <a:rPr lang="en-GB" sz="1200" b="0" i="0" u="none" strike="noStrike" kern="1200" baseline="0" dirty="0" err="1" smtClean="0">
                <a:solidFill>
                  <a:srgbClr val="000000"/>
                </a:solidFill>
                <a:latin typeface="Times New Roman" pitchFamily="16" charset="0"/>
                <a:ea typeface="+mn-ea"/>
                <a:cs typeface="+mn-cs"/>
              </a:rPr>
              <a:t>presaccadic</a:t>
            </a:r>
            <a:r>
              <a:rPr lang="en-GB" sz="1200" b="0" i="0" u="none" strike="noStrike" kern="1200" baseline="0" dirty="0" smtClean="0">
                <a:solidFill>
                  <a:srgbClr val="000000"/>
                </a:solidFill>
                <a:latin typeface="Times New Roman" pitchFamily="16" charset="0"/>
                <a:ea typeface="+mn-ea"/>
                <a:cs typeface="+mn-cs"/>
              </a:rPr>
              <a:t> (examples in A and C are from Pare´ and </a:t>
            </a:r>
            <a:r>
              <a:rPr lang="en-GB" sz="1200" b="0" i="0" u="none" strike="noStrike" kern="1200" baseline="0" dirty="0" err="1" smtClean="0">
                <a:solidFill>
                  <a:srgbClr val="000000"/>
                </a:solidFill>
                <a:latin typeface="Times New Roman" pitchFamily="16" charset="0"/>
                <a:ea typeface="+mn-ea"/>
                <a:cs typeface="+mn-cs"/>
              </a:rPr>
              <a:t>Wurtz</a:t>
            </a:r>
            <a:r>
              <a:rPr lang="en-GB" sz="1200" b="0" i="0" u="none" strike="noStrike" kern="1200" baseline="0" dirty="0" smtClean="0">
                <a:solidFill>
                  <a:srgbClr val="000000"/>
                </a:solidFill>
                <a:latin typeface="Times New Roman" pitchFamily="16" charset="0"/>
                <a:ea typeface="+mn-ea"/>
                <a:cs typeface="+mn-cs"/>
              </a:rPr>
              <a:t> (2001)).</a:t>
            </a:r>
          </a:p>
          <a:p>
            <a:endParaRPr lang="it-IT" sz="1200" b="0" i="0" u="none" strike="noStrike" kern="1200" baseline="0" dirty="0" smtClean="0">
              <a:solidFill>
                <a:srgbClr val="000000"/>
              </a:solidFill>
              <a:latin typeface="Times New Roman" pitchFamily="16" charset="0"/>
              <a:ea typeface="+mn-ea"/>
              <a:cs typeface="+mn-cs"/>
            </a:endParaRPr>
          </a:p>
          <a:p>
            <a:r>
              <a:rPr lang="en-GB" dirty="0" smtClean="0"/>
              <a:t>Examples of 3 SC (A–C) and 3 LIP (D–F) neurons illustrating the range of activity patterns observed in the delayed saccade task, in which the visual stimulus remained on from its onset to the end of the trial (visual trials).</a:t>
            </a:r>
          </a:p>
          <a:p>
            <a:endParaRPr lang="it-IT" dirty="0" smtClean="0"/>
          </a:p>
          <a:p>
            <a:r>
              <a:rPr lang="en-GB" dirty="0" smtClean="0"/>
              <a:t>Neurons in both the lateral </a:t>
            </a:r>
            <a:r>
              <a:rPr lang="en-GB" dirty="0" err="1" smtClean="0"/>
              <a:t>intraparietal</a:t>
            </a:r>
            <a:r>
              <a:rPr lang="en-GB" dirty="0" smtClean="0"/>
              <a:t> area (LIP) of the monkey parietal cortex and the intermediate layers of the superior </a:t>
            </a:r>
            <a:r>
              <a:rPr lang="en-GB" dirty="0" err="1" smtClean="0"/>
              <a:t>colliculus</a:t>
            </a:r>
            <a:r>
              <a:rPr lang="en-GB" dirty="0" smtClean="0"/>
              <a:t> (SC) are activated well in advance of the initiation of saccadic eye movements. To determine whether there is a progression in the covert processing for saccades from area LIP to SC, we systematically compared the discharge properties of LIP output neurons identified by </a:t>
            </a:r>
            <a:r>
              <a:rPr lang="en-GB" dirty="0" err="1" smtClean="0"/>
              <a:t>antidromic</a:t>
            </a:r>
            <a:r>
              <a:rPr lang="en-GB" dirty="0" smtClean="0"/>
              <a:t> activation with those of SC neurons collected from the same monkeys. First, we compared activity patterns during a delayed saccade task and found that LIP and SC neurons showed an extensive overlap in their responses to visual stimuli and in their sustained activity during the delay period. The saccade activity of LIP neurons was, however, remarkably weaker than that of SC neurons and never occurred without any preceding delay activity. Second, we assessed the dependence of LIP and SC activity on the presence of a visual stimulus by contrasting their activity in delayed saccade trials in which the presentation of the visual stimulus was either sustained (visual trials) or brief (memory trials). Both the delay and the </a:t>
            </a:r>
            <a:r>
              <a:rPr lang="en-GB" dirty="0" err="1" smtClean="0"/>
              <a:t>presaccadic</a:t>
            </a:r>
            <a:r>
              <a:rPr lang="en-GB" dirty="0" smtClean="0"/>
              <a:t> activity levels of the LIP neuronal sample significantly depended on the sustained presence of the visual stimulus, whereas those of the SC neuronal sample did not. Third, we examined how the LIP and SC delay activity relates to the future production of a saccade using a delayed GO/NOGO saccade task, in which a change in </a:t>
            </a:r>
            <a:r>
              <a:rPr lang="en-GB" dirty="0" err="1" smtClean="0"/>
              <a:t>color</a:t>
            </a:r>
            <a:r>
              <a:rPr lang="en-GB" dirty="0" smtClean="0"/>
              <a:t> of the fixation stimulus instructed the monkey either to make a saccade to a peripheral visual stimulus or to withhold its response and maintain fixation. The average delay activity of both LIP and SC neuronal samples significantly increased by the advance instruction to make a saccade, but LIP neurons were significantly less dependent on the response instruction than SC neurons, and only a minority of LIP neurons was significantly modulated. Thus despite some overlap in their discharge properties, the neurons in the SC intermediate layers showed a greater independence from sustained visual stimulation and a tighter relationship to the production of an impending saccade than the LIP neurons supplying inputs to the SC. Rather than representing the transmission of one processing stage in parietal cortex area LIP to a subsequent processing stage in SC, the differences in neuronal activity that we observed suggest instead a progressive evolution in the neuronal processing for saccades.</a:t>
            </a:r>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add text</a:t>
            </a:r>
            <a:r>
              <a:rPr lang="en-GB" baseline="0" dirty="0" smtClean="0"/>
              <a:t> “lateral connection” and “self connection”</a:t>
            </a:r>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pPr marL="0" indent="0">
              <a:buFont typeface="Arial" pitchFamily="34" charset="0"/>
              <a:buNone/>
            </a:pPr>
            <a:r>
              <a:rPr lang="en-GB" sz="1200" dirty="0" smtClean="0"/>
              <a:t>video 3</a:t>
            </a:r>
          </a:p>
          <a:p>
            <a:pPr marL="0" indent="0">
              <a:buFont typeface="Arial" pitchFamily="34" charset="0"/>
              <a:buNone/>
            </a:pPr>
            <a:r>
              <a:rPr lang="en-GB" sz="1200" dirty="0" smtClean="0"/>
              <a:t>two inputs, non-linear temporal transformations </a:t>
            </a:r>
          </a:p>
          <a:p>
            <a:pPr>
              <a:buFontTx/>
              <a:buChar char="-"/>
            </a:pPr>
            <a:r>
              <a:rPr lang="en-GB" sz="1200" dirty="0" smtClean="0"/>
              <a:t>onset detector</a:t>
            </a:r>
          </a:p>
          <a:p>
            <a:pPr>
              <a:buFontTx/>
              <a:buChar char="-"/>
            </a:pPr>
            <a:r>
              <a:rPr lang="en-GB" sz="1200" dirty="0" smtClean="0"/>
              <a:t>memory</a:t>
            </a:r>
          </a:p>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pPr marL="0" indent="0">
              <a:buFont typeface="Arial" pitchFamily="34" charset="0"/>
              <a:buNone/>
            </a:pPr>
            <a:r>
              <a:rPr lang="en-GB" sz="1200" dirty="0" smtClean="0"/>
              <a:t>video 4</a:t>
            </a:r>
          </a:p>
          <a:p>
            <a:pPr marL="0" indent="0">
              <a:buFont typeface="Arial" pitchFamily="34" charset="0"/>
              <a:buNone/>
            </a:pPr>
            <a:r>
              <a:rPr lang="en-GB" sz="1200" dirty="0" smtClean="0"/>
              <a:t>two inputs, non-linear temporal transformations </a:t>
            </a:r>
          </a:p>
          <a:p>
            <a:pPr>
              <a:buFontTx/>
              <a:buChar char="-"/>
            </a:pPr>
            <a:r>
              <a:rPr lang="en-GB" sz="1200" dirty="0" smtClean="0"/>
              <a:t>point attractors</a:t>
            </a:r>
          </a:p>
          <a:p>
            <a:pPr>
              <a:buFontTx/>
              <a:buChar char="-"/>
            </a:pPr>
            <a:r>
              <a:rPr lang="en-GB" sz="1200" dirty="0" smtClean="0"/>
              <a:t>linear attractor</a:t>
            </a:r>
          </a:p>
          <a:p>
            <a:pPr>
              <a:buFontTx/>
              <a:buChar char="-"/>
            </a:pPr>
            <a:endParaRPr lang="en-GB" sz="1200" dirty="0" smtClean="0"/>
          </a:p>
          <a:p>
            <a:pPr marL="0" indent="0">
              <a:buFont typeface="Arial" pitchFamily="34" charset="0"/>
              <a:buNone/>
            </a:pPr>
            <a:r>
              <a:rPr lang="en-GB" sz="1200" dirty="0" smtClean="0"/>
              <a:t>video 5</a:t>
            </a:r>
          </a:p>
          <a:p>
            <a:pPr marL="0" indent="0">
              <a:buFont typeface="Arial" pitchFamily="34" charset="0"/>
              <a:buNone/>
            </a:pPr>
            <a:r>
              <a:rPr lang="en-GB" sz="1200" dirty="0" smtClean="0"/>
              <a:t>two inputs, non-linear temporal transformations </a:t>
            </a:r>
          </a:p>
          <a:p>
            <a:pPr>
              <a:buFontTx/>
              <a:buChar char="-"/>
            </a:pPr>
            <a:r>
              <a:rPr lang="en-GB" sz="1200" dirty="0" smtClean="0"/>
              <a:t>oscillators</a:t>
            </a:r>
          </a:p>
          <a:p>
            <a:pPr>
              <a:buFontTx/>
              <a:buChar char="-"/>
            </a:pPr>
            <a:r>
              <a:rPr lang="en-GB" sz="1200" dirty="0" smtClean="0"/>
              <a:t>chaotic attractors</a:t>
            </a:r>
          </a:p>
          <a:p>
            <a:pPr>
              <a:buFontTx/>
              <a:buChar char="-"/>
            </a:pPr>
            <a:endParaRPr lang="en-GB" sz="1200" dirty="0" smtClean="0"/>
          </a:p>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endParaRPr lang="en-GB" dirty="0" smtClean="0"/>
          </a:p>
          <a:p>
            <a:endParaRPr lang="en-GB"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b="0" i="0" kern="1200" dirty="0" smtClean="0">
                <a:solidFill>
                  <a:srgbClr val="000000"/>
                </a:solidFill>
                <a:effectLst/>
                <a:latin typeface="Times New Roman" pitchFamily="16" charset="0"/>
                <a:ea typeface="+mn-ea"/>
                <a:cs typeface="+mn-cs"/>
              </a:rPr>
              <a:t>Dopaminergic Modulation of Synaptic Transmission in Cortex and Striatum</a:t>
            </a:r>
          </a:p>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pPr marL="0" indent="0">
              <a:buFont typeface="Arial" pitchFamily="34" charset="0"/>
              <a:buNone/>
            </a:pPr>
            <a:r>
              <a:rPr lang="en-GB" sz="1200" dirty="0" smtClean="0"/>
              <a:t>video 7</a:t>
            </a:r>
          </a:p>
          <a:p>
            <a:pPr marL="0" indent="0">
              <a:buFont typeface="Arial" pitchFamily="34" charset="0"/>
              <a:buNone/>
            </a:pPr>
            <a:r>
              <a:rPr lang="en-GB" sz="1200" dirty="0" smtClean="0"/>
              <a:t>two inputs, non-linear temporal transformations </a:t>
            </a:r>
          </a:p>
          <a:p>
            <a:pPr>
              <a:buFontTx/>
              <a:buChar char="-"/>
            </a:pPr>
            <a:r>
              <a:rPr lang="en-GB" sz="1200" dirty="0" smtClean="0"/>
              <a:t>Gain alterations associated with neuromodulator release fluctuations.</a:t>
            </a:r>
          </a:p>
          <a:p>
            <a:pPr>
              <a:buFontTx/>
              <a:buChar char="-"/>
            </a:pPr>
            <a:r>
              <a:rPr lang="en-GB" sz="1200" dirty="0" smtClean="0"/>
              <a:t>metastability </a:t>
            </a:r>
            <a:r>
              <a:rPr lang="en-GB" sz="1200" dirty="0" err="1" smtClean="0"/>
              <a:t>vs</a:t>
            </a:r>
            <a:r>
              <a:rPr lang="en-GB" sz="1200" dirty="0" smtClean="0"/>
              <a:t> </a:t>
            </a:r>
            <a:r>
              <a:rPr lang="en-GB" sz="1200" dirty="0" err="1" smtClean="0"/>
              <a:t>multistability</a:t>
            </a:r>
            <a:endParaRPr lang="en-GB" sz="1200" dirty="0" smtClean="0"/>
          </a:p>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pPr marL="0" indent="0">
              <a:buFont typeface="Arial" pitchFamily="34" charset="0"/>
              <a:buNone/>
            </a:pPr>
            <a:r>
              <a:rPr lang="en-GB" sz="1200" dirty="0" smtClean="0"/>
              <a:t>video 7</a:t>
            </a:r>
          </a:p>
          <a:p>
            <a:pPr marL="0" indent="0">
              <a:buFont typeface="Arial" pitchFamily="34" charset="0"/>
              <a:buNone/>
            </a:pPr>
            <a:r>
              <a:rPr lang="en-GB" sz="1200" dirty="0" smtClean="0"/>
              <a:t>two inputs, non-linear temporal transformations </a:t>
            </a:r>
          </a:p>
          <a:p>
            <a:pPr>
              <a:buFontTx/>
              <a:buChar char="-"/>
            </a:pPr>
            <a:r>
              <a:rPr lang="en-GB" sz="1200" dirty="0" smtClean="0"/>
              <a:t>Gain alterations associated with neuromodulator release fluctuations.</a:t>
            </a:r>
          </a:p>
          <a:p>
            <a:pPr>
              <a:buFontTx/>
              <a:buChar char="-"/>
            </a:pPr>
            <a:r>
              <a:rPr lang="en-GB" sz="1200" dirty="0" smtClean="0"/>
              <a:t>metastability </a:t>
            </a:r>
            <a:r>
              <a:rPr lang="en-GB" sz="1200" dirty="0" err="1" smtClean="0"/>
              <a:t>vs</a:t>
            </a:r>
            <a:r>
              <a:rPr lang="en-GB" sz="1200" dirty="0" smtClean="0"/>
              <a:t> </a:t>
            </a:r>
            <a:r>
              <a:rPr lang="en-GB" sz="1200" dirty="0" err="1" smtClean="0"/>
              <a:t>multistability</a:t>
            </a:r>
            <a:endParaRPr lang="en-GB" sz="1200" dirty="0" smtClean="0"/>
          </a:p>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MIT</a:t>
            </a:r>
            <a:r>
              <a:rPr lang="en-GB" baseline="0" dirty="0" smtClean="0"/>
              <a:t> Media Lab</a:t>
            </a:r>
            <a:endParaRPr lang="en-GB" dirty="0"/>
          </a:p>
        </p:txBody>
      </p:sp>
    </p:spTree>
    <p:extLst>
      <p:ext uri="{BB962C8B-B14F-4D97-AF65-F5344CB8AC3E}">
        <p14:creationId xmlns:p14="http://schemas.microsoft.com/office/powerpoint/2010/main" val="1964120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sz="1200" b="0" i="0" u="none" strike="noStrike" kern="1200" baseline="0" dirty="0" smtClean="0">
                <a:solidFill>
                  <a:srgbClr val="000000"/>
                </a:solidFill>
                <a:latin typeface="Times New Roman" pitchFamily="16" charset="0"/>
                <a:ea typeface="+mn-ea"/>
                <a:cs typeface="+mn-cs"/>
              </a:rPr>
              <a:t>Figure I. [4TD$DIF]Neural </a:t>
            </a:r>
            <a:r>
              <a:rPr lang="en-GB" sz="1200" b="0" i="0" u="none" strike="noStrike" kern="1200" baseline="0" dirty="0" err="1" smtClean="0">
                <a:solidFill>
                  <a:srgbClr val="000000"/>
                </a:solidFill>
                <a:latin typeface="Times New Roman" pitchFamily="16" charset="0"/>
                <a:ea typeface="+mn-ea"/>
                <a:cs typeface="+mn-cs"/>
              </a:rPr>
              <a:t>GainandCatecholamines</a:t>
            </a:r>
            <a:r>
              <a:rPr lang="en-GB" sz="1200" b="0" i="0" u="none" strike="noStrike" kern="1200" baseline="0" dirty="0" smtClean="0">
                <a:solidFill>
                  <a:srgbClr val="000000"/>
                </a:solidFill>
                <a:latin typeface="Times New Roman" pitchFamily="16" charset="0"/>
                <a:ea typeface="+mn-ea"/>
                <a:cs typeface="+mn-cs"/>
              </a:rPr>
              <a:t>. (A) Neural gain has an </a:t>
            </a:r>
            <a:r>
              <a:rPr lang="en-GB" sz="1200" b="0" i="0" u="none" strike="noStrike" kern="1200" baseline="0" dirty="0" err="1" smtClean="0">
                <a:solidFill>
                  <a:srgbClr val="000000"/>
                </a:solidFill>
                <a:latin typeface="Times New Roman" pitchFamily="16" charset="0"/>
                <a:ea typeface="+mn-ea"/>
                <a:cs typeface="+mn-cs"/>
              </a:rPr>
              <a:t>amplifyingeffectonneuronalsignalsbyboosting</a:t>
            </a:r>
            <a:r>
              <a:rPr lang="en-GB" sz="1200" b="0" i="0" u="none" strike="noStrike" kern="1200" baseline="0" dirty="0" smtClean="0">
                <a:solidFill>
                  <a:srgbClr val="000000"/>
                </a:solidFill>
                <a:latin typeface="Times New Roman" pitchFamily="16" charset="0"/>
                <a:ea typeface="+mn-ea"/>
                <a:cs typeface="+mn-cs"/>
              </a:rPr>
              <a:t> strong inputs.(B)Catecholaminesystemsarecrucialformodulatingbrain-wideneuralgain.Onanetwork-level,(C)high gain leadstostableattractorstatesandthusconsistentoutputsandbehaviours,whereas(D)</a:t>
            </a:r>
            <a:r>
              <a:rPr lang="en-GB" sz="1200" b="0" i="0" u="none" strike="noStrike" kern="1200" baseline="0" dirty="0" err="1" smtClean="0">
                <a:solidFill>
                  <a:srgbClr val="000000"/>
                </a:solidFill>
                <a:latin typeface="Times New Roman" pitchFamily="16" charset="0"/>
                <a:ea typeface="+mn-ea"/>
                <a:cs typeface="+mn-cs"/>
              </a:rPr>
              <a:t>lowgaincausesunstable</a:t>
            </a:r>
            <a:r>
              <a:rPr lang="en-GB" sz="1200" b="0" i="0" u="none" strike="noStrike" kern="1200" baseline="0" dirty="0" smtClean="0">
                <a:solidFill>
                  <a:srgbClr val="000000"/>
                </a:solidFill>
                <a:latin typeface="Times New Roman" pitchFamily="16" charset="0"/>
                <a:ea typeface="+mn-ea"/>
                <a:cs typeface="+mn-cs"/>
              </a:rPr>
              <a:t> and </a:t>
            </a:r>
            <a:r>
              <a:rPr lang="en-GB" sz="1200" b="0" i="0" u="none" strike="noStrike" kern="1200" baseline="0" dirty="0" err="1" smtClean="0">
                <a:solidFill>
                  <a:srgbClr val="000000"/>
                </a:solidFill>
                <a:latin typeface="Times New Roman" pitchFamily="16" charset="0"/>
                <a:ea typeface="+mn-ea"/>
                <a:cs typeface="+mn-cs"/>
              </a:rPr>
              <a:t>shallowattractorstates</a:t>
            </a:r>
            <a:r>
              <a:rPr lang="en-GB" sz="1200" b="0" i="0" u="none" strike="noStrike" kern="1200" baseline="0" dirty="0" smtClean="0">
                <a:solidFill>
                  <a:srgbClr val="000000"/>
                </a:solidFill>
                <a:latin typeface="Times New Roman" pitchFamily="16" charset="0"/>
                <a:ea typeface="+mn-ea"/>
                <a:cs typeface="+mn-cs"/>
              </a:rPr>
              <a:t>. </a:t>
            </a:r>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sz="1200" b="0" i="0" u="none" strike="noStrike" kern="1200" baseline="0" dirty="0" smtClean="0">
                <a:solidFill>
                  <a:srgbClr val="000000"/>
                </a:solidFill>
                <a:latin typeface="Times New Roman" pitchFamily="16" charset="0"/>
                <a:ea typeface="+mn-ea"/>
                <a:cs typeface="+mn-cs"/>
              </a:rPr>
              <a:t>Figure I. [4TD$DIF]Neural </a:t>
            </a:r>
            <a:r>
              <a:rPr lang="en-GB" sz="1200" b="0" i="0" u="none" strike="noStrike" kern="1200" baseline="0" dirty="0" err="1" smtClean="0">
                <a:solidFill>
                  <a:srgbClr val="000000"/>
                </a:solidFill>
                <a:latin typeface="Times New Roman" pitchFamily="16" charset="0"/>
                <a:ea typeface="+mn-ea"/>
                <a:cs typeface="+mn-cs"/>
              </a:rPr>
              <a:t>GainandCatecholamines</a:t>
            </a:r>
            <a:r>
              <a:rPr lang="en-GB" sz="1200" b="0" i="0" u="none" strike="noStrike" kern="1200" baseline="0" dirty="0" smtClean="0">
                <a:solidFill>
                  <a:srgbClr val="000000"/>
                </a:solidFill>
                <a:latin typeface="Times New Roman" pitchFamily="16" charset="0"/>
                <a:ea typeface="+mn-ea"/>
                <a:cs typeface="+mn-cs"/>
              </a:rPr>
              <a:t>. (A) Neural gain has an </a:t>
            </a:r>
            <a:r>
              <a:rPr lang="en-GB" sz="1200" b="0" i="0" u="none" strike="noStrike" kern="1200" baseline="0" dirty="0" err="1" smtClean="0">
                <a:solidFill>
                  <a:srgbClr val="000000"/>
                </a:solidFill>
                <a:latin typeface="Times New Roman" pitchFamily="16" charset="0"/>
                <a:ea typeface="+mn-ea"/>
                <a:cs typeface="+mn-cs"/>
              </a:rPr>
              <a:t>amplifyingeffectonneuronalsignalsbyboosting</a:t>
            </a:r>
            <a:r>
              <a:rPr lang="en-GB" sz="1200" b="0" i="0" u="none" strike="noStrike" kern="1200" baseline="0" dirty="0" smtClean="0">
                <a:solidFill>
                  <a:srgbClr val="000000"/>
                </a:solidFill>
                <a:latin typeface="Times New Roman" pitchFamily="16" charset="0"/>
                <a:ea typeface="+mn-ea"/>
                <a:cs typeface="+mn-cs"/>
              </a:rPr>
              <a:t> strong inputs.(B)Catecholaminesystemsarecrucialformodulatingbrain-wideneuralgain.Onanetwork-level,(C)high gain leadstostableattractorstatesandthusconsistentoutputsandbehaviours,whereas(D)</a:t>
            </a:r>
            <a:r>
              <a:rPr lang="en-GB" sz="1200" b="0" i="0" u="none" strike="noStrike" kern="1200" baseline="0" dirty="0" err="1" smtClean="0">
                <a:solidFill>
                  <a:srgbClr val="000000"/>
                </a:solidFill>
                <a:latin typeface="Times New Roman" pitchFamily="16" charset="0"/>
                <a:ea typeface="+mn-ea"/>
                <a:cs typeface="+mn-cs"/>
              </a:rPr>
              <a:t>lowgaincausesunstable</a:t>
            </a:r>
            <a:r>
              <a:rPr lang="en-GB" sz="1200" b="0" i="0" u="none" strike="noStrike" kern="1200" baseline="0" dirty="0" smtClean="0">
                <a:solidFill>
                  <a:srgbClr val="000000"/>
                </a:solidFill>
                <a:latin typeface="Times New Roman" pitchFamily="16" charset="0"/>
                <a:ea typeface="+mn-ea"/>
                <a:cs typeface="+mn-cs"/>
              </a:rPr>
              <a:t> and </a:t>
            </a:r>
            <a:r>
              <a:rPr lang="en-GB" sz="1200" b="0" i="0" u="none" strike="noStrike" kern="1200" baseline="0" dirty="0" err="1" smtClean="0">
                <a:solidFill>
                  <a:srgbClr val="000000"/>
                </a:solidFill>
                <a:latin typeface="Times New Roman" pitchFamily="16" charset="0"/>
                <a:ea typeface="+mn-ea"/>
                <a:cs typeface="+mn-cs"/>
              </a:rPr>
              <a:t>shallowattractorstates</a:t>
            </a:r>
            <a:r>
              <a:rPr lang="en-GB" sz="1200" b="0" i="0" u="none" strike="noStrike" kern="1200" baseline="0" dirty="0" smtClean="0">
                <a:solidFill>
                  <a:srgbClr val="000000"/>
                </a:solidFill>
                <a:latin typeface="Times New Roman" pitchFamily="16" charset="0"/>
                <a:ea typeface="+mn-ea"/>
                <a:cs typeface="+mn-cs"/>
              </a:rPr>
              <a:t>. </a:t>
            </a:r>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sz="1200" b="0" i="1" kern="1200" dirty="0" smtClean="0">
                <a:solidFill>
                  <a:srgbClr val="000000"/>
                </a:solidFill>
                <a:effectLst/>
                <a:latin typeface="Times New Roman" pitchFamily="16" charset="0"/>
                <a:ea typeface="+mn-ea"/>
                <a:cs typeface="+mn-cs"/>
              </a:rPr>
              <a:t>A</a:t>
            </a:r>
            <a:r>
              <a:rPr lang="en-GB" sz="1200" b="0" i="0" kern="1200" dirty="0" smtClean="0">
                <a:solidFill>
                  <a:srgbClr val="000000"/>
                </a:solidFill>
                <a:effectLst/>
                <a:latin typeface="Times New Roman" pitchFamily="16" charset="0"/>
                <a:ea typeface="+mn-ea"/>
                <a:cs typeface="+mn-cs"/>
              </a:rPr>
              <a:t>, Model 1. </a:t>
            </a:r>
            <a:r>
              <a:rPr lang="en-GB" sz="1200" b="0" i="1" kern="1200" dirty="0" smtClean="0">
                <a:solidFill>
                  <a:srgbClr val="000000"/>
                </a:solidFill>
                <a:effectLst/>
                <a:latin typeface="Times New Roman" pitchFamily="16" charset="0"/>
                <a:ea typeface="+mn-ea"/>
                <a:cs typeface="+mn-cs"/>
              </a:rPr>
              <a:t>B</a:t>
            </a:r>
            <a:r>
              <a:rPr lang="en-GB" sz="1200" b="0" i="0" kern="1200" dirty="0" smtClean="0">
                <a:solidFill>
                  <a:srgbClr val="000000"/>
                </a:solidFill>
                <a:effectLst/>
                <a:latin typeface="Times New Roman" pitchFamily="16" charset="0"/>
                <a:ea typeface="+mn-ea"/>
                <a:cs typeface="+mn-cs"/>
              </a:rPr>
              <a:t>, Model 2. Neural populations are shown by spheres. Excitatory and inhibitory synaptic connections are represented by arrows and circles, respectively. The RG in each side of the cord includes RG-F and RG-E interacting via the inhibitory </a:t>
            </a:r>
            <a:r>
              <a:rPr lang="en-GB" sz="1200" b="0" i="0" kern="1200" dirty="0" err="1" smtClean="0">
                <a:solidFill>
                  <a:srgbClr val="000000"/>
                </a:solidFill>
                <a:effectLst/>
                <a:latin typeface="Times New Roman" pitchFamily="16" charset="0"/>
                <a:ea typeface="+mn-ea"/>
                <a:cs typeface="+mn-cs"/>
              </a:rPr>
              <a:t>Inrg</a:t>
            </a:r>
            <a:r>
              <a:rPr lang="en-GB" sz="1200" b="0" i="0" kern="1200" dirty="0" smtClean="0">
                <a:solidFill>
                  <a:srgbClr val="000000"/>
                </a:solidFill>
                <a:effectLst/>
                <a:latin typeface="Times New Roman" pitchFamily="16" charset="0"/>
                <a:ea typeface="+mn-ea"/>
                <a:cs typeface="+mn-cs"/>
              </a:rPr>
              <a:t>-F and </a:t>
            </a:r>
            <a:r>
              <a:rPr lang="en-GB" sz="1200" b="0" i="0" kern="1200" dirty="0" err="1" smtClean="0">
                <a:solidFill>
                  <a:srgbClr val="000000"/>
                </a:solidFill>
                <a:effectLst/>
                <a:latin typeface="Times New Roman" pitchFamily="16" charset="0"/>
                <a:ea typeface="+mn-ea"/>
                <a:cs typeface="+mn-cs"/>
              </a:rPr>
              <a:t>Inrg</a:t>
            </a:r>
            <a:r>
              <a:rPr lang="en-GB" sz="1200" b="0" i="0" kern="1200" dirty="0" smtClean="0">
                <a:solidFill>
                  <a:srgbClr val="000000"/>
                </a:solidFill>
                <a:effectLst/>
                <a:latin typeface="Times New Roman" pitchFamily="16" charset="0"/>
                <a:ea typeface="+mn-ea"/>
                <a:cs typeface="+mn-cs"/>
              </a:rPr>
              <a:t>-E populations. Suffix F- or E- in the population names indicate that the population is co-active with the flexor or extensor RG centre, respectively. The left and right RGs interact via CINs: </a:t>
            </a:r>
            <a:r>
              <a:rPr lang="en-GB" sz="1200" b="0" i="0" kern="1200" dirty="0" err="1" smtClean="0">
                <a:solidFill>
                  <a:srgbClr val="000000"/>
                </a:solidFill>
                <a:effectLst/>
                <a:latin typeface="Times New Roman" pitchFamily="16" charset="0"/>
                <a:ea typeface="+mn-ea"/>
                <a:cs typeface="+mn-cs"/>
              </a:rPr>
              <a:t>CINe</a:t>
            </a:r>
            <a:r>
              <a:rPr lang="en-GB" sz="1200" b="0" i="0" kern="1200" dirty="0" smtClean="0">
                <a:solidFill>
                  <a:srgbClr val="000000"/>
                </a:solidFill>
                <a:effectLst/>
                <a:latin typeface="Times New Roman" pitchFamily="16" charset="0"/>
                <a:ea typeface="+mn-ea"/>
                <a:cs typeface="+mn-cs"/>
              </a:rPr>
              <a:t>-F (V3), </a:t>
            </a:r>
            <a:r>
              <a:rPr lang="en-GB" sz="1200" b="0" i="0" kern="1200" dirty="0" err="1" smtClean="0">
                <a:solidFill>
                  <a:srgbClr val="000000"/>
                </a:solidFill>
                <a:effectLst/>
                <a:latin typeface="Times New Roman" pitchFamily="16" charset="0"/>
                <a:ea typeface="+mn-ea"/>
                <a:cs typeface="+mn-cs"/>
              </a:rPr>
              <a:t>CINi</a:t>
            </a:r>
            <a:r>
              <a:rPr lang="en-GB" sz="1200" b="0" i="0" kern="1200" dirty="0" smtClean="0">
                <a:solidFill>
                  <a:srgbClr val="000000"/>
                </a:solidFill>
                <a:effectLst/>
                <a:latin typeface="Times New Roman" pitchFamily="16" charset="0"/>
                <a:ea typeface="+mn-ea"/>
                <a:cs typeface="+mn-cs"/>
              </a:rPr>
              <a:t>-F (V0</a:t>
            </a:r>
            <a:r>
              <a:rPr lang="en-GB" sz="1200" b="0" i="0" kern="1200" baseline="-25000" dirty="0" smtClean="0">
                <a:solidFill>
                  <a:srgbClr val="000000"/>
                </a:solidFill>
                <a:effectLst/>
                <a:latin typeface="Times New Roman" pitchFamily="16" charset="0"/>
                <a:ea typeface="+mn-ea"/>
                <a:cs typeface="+mn-cs"/>
              </a:rPr>
              <a:t>D</a:t>
            </a:r>
            <a:r>
              <a:rPr lang="en-GB" sz="1200" b="0" i="0" kern="1200" dirty="0" smtClean="0">
                <a:solidFill>
                  <a:srgbClr val="000000"/>
                </a:solidFill>
                <a:effectLst/>
                <a:latin typeface="Times New Roman" pitchFamily="16" charset="0"/>
                <a:ea typeface="+mn-ea"/>
                <a:cs typeface="+mn-cs"/>
              </a:rPr>
              <a:t>) and CINe1-F (V0</a:t>
            </a:r>
            <a:r>
              <a:rPr lang="en-GB" sz="1200" b="0" i="0" kern="1200" baseline="-25000" dirty="0" smtClean="0">
                <a:solidFill>
                  <a:srgbClr val="000000"/>
                </a:solidFill>
                <a:effectLst/>
                <a:latin typeface="Times New Roman" pitchFamily="16" charset="0"/>
                <a:ea typeface="+mn-ea"/>
                <a:cs typeface="+mn-cs"/>
              </a:rPr>
              <a:t>V</a:t>
            </a:r>
            <a:r>
              <a:rPr lang="en-GB" sz="1200" b="0" i="0" kern="1200" dirty="0" smtClean="0">
                <a:solidFill>
                  <a:srgbClr val="000000"/>
                </a:solidFill>
                <a:effectLst/>
                <a:latin typeface="Times New Roman" pitchFamily="16" charset="0"/>
                <a:ea typeface="+mn-ea"/>
                <a:cs typeface="+mn-cs"/>
              </a:rPr>
              <a:t>) in Model 1 (</a:t>
            </a:r>
            <a:r>
              <a:rPr lang="en-GB" sz="1200" b="0" i="1" kern="1200" dirty="0" smtClean="0">
                <a:solidFill>
                  <a:srgbClr val="000000"/>
                </a:solidFill>
                <a:effectLst/>
                <a:latin typeface="Times New Roman" pitchFamily="16" charset="0"/>
                <a:ea typeface="+mn-ea"/>
                <a:cs typeface="+mn-cs"/>
              </a:rPr>
              <a:t>A</a:t>
            </a:r>
            <a:r>
              <a:rPr lang="en-GB" sz="1200" b="0" i="0" kern="1200" dirty="0" smtClean="0">
                <a:solidFill>
                  <a:srgbClr val="000000"/>
                </a:solidFill>
                <a:effectLst/>
                <a:latin typeface="Times New Roman" pitchFamily="16" charset="0"/>
                <a:ea typeface="+mn-ea"/>
                <a:cs typeface="+mn-cs"/>
              </a:rPr>
              <a:t>), and </a:t>
            </a:r>
            <a:r>
              <a:rPr lang="en-GB" sz="1200" b="0" i="0" kern="1200" dirty="0" err="1" smtClean="0">
                <a:solidFill>
                  <a:srgbClr val="000000"/>
                </a:solidFill>
                <a:effectLst/>
                <a:latin typeface="Times New Roman" pitchFamily="16" charset="0"/>
                <a:ea typeface="+mn-ea"/>
                <a:cs typeface="+mn-cs"/>
              </a:rPr>
              <a:t>CINe</a:t>
            </a:r>
            <a:r>
              <a:rPr lang="en-GB" sz="1200" b="0" i="0" kern="1200" dirty="0" smtClean="0">
                <a:solidFill>
                  <a:srgbClr val="000000"/>
                </a:solidFill>
                <a:effectLst/>
                <a:latin typeface="Times New Roman" pitchFamily="16" charset="0"/>
                <a:ea typeface="+mn-ea"/>
                <a:cs typeface="+mn-cs"/>
              </a:rPr>
              <a:t>-F (V3), </a:t>
            </a:r>
            <a:r>
              <a:rPr lang="en-GB" sz="1200" b="0" i="0" kern="1200" dirty="0" err="1" smtClean="0">
                <a:solidFill>
                  <a:srgbClr val="000000"/>
                </a:solidFill>
                <a:effectLst/>
                <a:latin typeface="Times New Roman" pitchFamily="16" charset="0"/>
                <a:ea typeface="+mn-ea"/>
                <a:cs typeface="+mn-cs"/>
              </a:rPr>
              <a:t>CINi</a:t>
            </a:r>
            <a:r>
              <a:rPr lang="en-GB" sz="1200" b="0" i="0" kern="1200" dirty="0" smtClean="0">
                <a:solidFill>
                  <a:srgbClr val="000000"/>
                </a:solidFill>
                <a:effectLst/>
                <a:latin typeface="Times New Roman" pitchFamily="16" charset="0"/>
                <a:ea typeface="+mn-ea"/>
                <a:cs typeface="+mn-cs"/>
              </a:rPr>
              <a:t>-F (V0</a:t>
            </a:r>
            <a:r>
              <a:rPr lang="en-GB" sz="1200" b="0" i="0" kern="1200" baseline="-25000" dirty="0" smtClean="0">
                <a:solidFill>
                  <a:srgbClr val="000000"/>
                </a:solidFill>
                <a:effectLst/>
                <a:latin typeface="Times New Roman" pitchFamily="16" charset="0"/>
                <a:ea typeface="+mn-ea"/>
                <a:cs typeface="+mn-cs"/>
              </a:rPr>
              <a:t>D</a:t>
            </a:r>
            <a:r>
              <a:rPr lang="en-GB" sz="1200" b="0" i="0" kern="1200" dirty="0" smtClean="0">
                <a:solidFill>
                  <a:srgbClr val="000000"/>
                </a:solidFill>
                <a:effectLst/>
                <a:latin typeface="Times New Roman" pitchFamily="16" charset="0"/>
                <a:ea typeface="+mn-ea"/>
                <a:cs typeface="+mn-cs"/>
              </a:rPr>
              <a:t>) and </a:t>
            </a:r>
            <a:r>
              <a:rPr lang="en-GB" sz="1200" b="0" i="0" kern="1200" dirty="0" err="1" smtClean="0">
                <a:solidFill>
                  <a:srgbClr val="000000"/>
                </a:solidFill>
                <a:effectLst/>
                <a:latin typeface="Times New Roman" pitchFamily="16" charset="0"/>
                <a:ea typeface="+mn-ea"/>
                <a:cs typeface="+mn-cs"/>
              </a:rPr>
              <a:t>CINe</a:t>
            </a:r>
            <a:r>
              <a:rPr lang="en-GB" sz="1200" b="0" i="0" kern="1200" dirty="0" smtClean="0">
                <a:solidFill>
                  <a:srgbClr val="000000"/>
                </a:solidFill>
                <a:effectLst/>
                <a:latin typeface="Times New Roman" pitchFamily="16" charset="0"/>
                <a:ea typeface="+mn-ea"/>
                <a:cs typeface="+mn-cs"/>
              </a:rPr>
              <a:t>-E (V0</a:t>
            </a:r>
            <a:r>
              <a:rPr lang="en-GB" sz="1200" b="0" i="0" kern="1200" baseline="-25000" dirty="0" smtClean="0">
                <a:solidFill>
                  <a:srgbClr val="000000"/>
                </a:solidFill>
                <a:effectLst/>
                <a:latin typeface="Times New Roman" pitchFamily="16" charset="0"/>
                <a:ea typeface="+mn-ea"/>
                <a:cs typeface="+mn-cs"/>
              </a:rPr>
              <a:t>V</a:t>
            </a:r>
            <a:r>
              <a:rPr lang="en-GB" sz="1200" b="0" i="0" kern="1200" dirty="0" smtClean="0">
                <a:solidFill>
                  <a:srgbClr val="000000"/>
                </a:solidFill>
                <a:effectLst/>
                <a:latin typeface="Times New Roman" pitchFamily="16" charset="0"/>
                <a:ea typeface="+mn-ea"/>
                <a:cs typeface="+mn-cs"/>
              </a:rPr>
              <a:t>) in Model 2 (</a:t>
            </a:r>
            <a:r>
              <a:rPr lang="en-GB" sz="1200" b="0" i="1" kern="1200" dirty="0" smtClean="0">
                <a:solidFill>
                  <a:srgbClr val="000000"/>
                </a:solidFill>
                <a:effectLst/>
                <a:latin typeface="Times New Roman" pitchFamily="16" charset="0"/>
                <a:ea typeface="+mn-ea"/>
                <a:cs typeface="+mn-cs"/>
              </a:rPr>
              <a:t>B</a:t>
            </a:r>
            <a:r>
              <a:rPr lang="en-GB" sz="1200" b="0" i="0" kern="1200" dirty="0" smtClean="0">
                <a:solidFill>
                  <a:srgbClr val="000000"/>
                </a:solidFill>
                <a:effectLst/>
                <a:latin typeface="Times New Roman" pitchFamily="16" charset="0"/>
                <a:ea typeface="+mn-ea"/>
                <a:cs typeface="+mn-cs"/>
              </a:rPr>
              <a:t>). CIN, commissural interneuron; -E, extensor; -F, flexor; l-, left; r-, right; RG, rhythm generator.</a:t>
            </a:r>
          </a:p>
          <a:p>
            <a:endParaRPr lang="en-GB" sz="1200" b="0" i="0" kern="1200" dirty="0" smtClean="0">
              <a:solidFill>
                <a:srgbClr val="000000"/>
              </a:solidFill>
              <a:effectLst/>
              <a:latin typeface="Times New Roman" pitchFamily="16" charset="0"/>
              <a:ea typeface="+mn-ea"/>
              <a:cs typeface="+mn-cs"/>
            </a:endParaRPr>
          </a:p>
          <a:p>
            <a:r>
              <a:rPr lang="en-GB" dirty="0" smtClean="0"/>
              <a:t>https://www.ncbi.nlm.nih.gov/pmc/articles/PMC4461406/</a:t>
            </a:r>
            <a:endParaRPr lang="en-GB" dirty="0"/>
          </a:p>
        </p:txBody>
      </p:sp>
    </p:spTree>
    <p:extLst>
      <p:ext uri="{BB962C8B-B14F-4D97-AF65-F5344CB8AC3E}">
        <p14:creationId xmlns:p14="http://schemas.microsoft.com/office/powerpoint/2010/main" val="4248553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http://www.nature.com/nbt/journal/v29/n6/fig_tab/nbt.1855_F1.html</a:t>
            </a:r>
          </a:p>
          <a:p>
            <a:endParaRPr lang="en-GB" dirty="0" smtClean="0"/>
          </a:p>
          <a:p>
            <a:r>
              <a:rPr lang="en-GB" sz="1200" b="0" i="0" kern="1200" dirty="0" smtClean="0">
                <a:solidFill>
                  <a:srgbClr val="000000"/>
                </a:solidFill>
                <a:effectLst/>
                <a:latin typeface="Times New Roman" pitchFamily="16" charset="0"/>
                <a:ea typeface="+mn-ea"/>
                <a:cs typeface="+mn-cs"/>
              </a:rPr>
              <a:t>Network diagram of dosage suppression genetic interactions. Genes are represented as nodes and interactions are represented as edges. </a:t>
            </a:r>
            <a:r>
              <a:rPr lang="en-GB" sz="1200" b="0" i="0" kern="1200" dirty="0" err="1" smtClean="0">
                <a:solidFill>
                  <a:srgbClr val="000000"/>
                </a:solidFill>
                <a:effectLst/>
                <a:latin typeface="Times New Roman" pitchFamily="16" charset="0"/>
                <a:ea typeface="+mn-ea"/>
                <a:cs typeface="+mn-cs"/>
              </a:rPr>
              <a:t>Colored</a:t>
            </a:r>
            <a:r>
              <a:rPr lang="en-GB" sz="1200" b="0" i="0" kern="1200" dirty="0" smtClean="0">
                <a:solidFill>
                  <a:srgbClr val="000000"/>
                </a:solidFill>
                <a:effectLst/>
                <a:latin typeface="Times New Roman" pitchFamily="16" charset="0"/>
                <a:ea typeface="+mn-ea"/>
                <a:cs typeface="+mn-cs"/>
              </a:rPr>
              <a:t> nodes are sets of genes enriched for Gene Ontology biological processes summarized by the indicated terms. The nodes were distributed using a force-directed layout, such that genes (nodes) that share common dosage suppression interactions form distinct clusters.</a:t>
            </a:r>
            <a:endParaRPr lang="en-GB" dirty="0" smtClean="0"/>
          </a:p>
        </p:txBody>
      </p:sp>
    </p:spTree>
    <p:extLst>
      <p:ext uri="{BB962C8B-B14F-4D97-AF65-F5344CB8AC3E}">
        <p14:creationId xmlns:p14="http://schemas.microsoft.com/office/powerpoint/2010/main" val="1964120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https://www.nature.com/articles/s41598-017-00077-z</a:t>
            </a:r>
          </a:p>
          <a:p>
            <a:r>
              <a:rPr lang="en-GB" sz="1200" b="0" i="0" kern="1200" dirty="0" smtClean="0">
                <a:solidFill>
                  <a:srgbClr val="000000"/>
                </a:solidFill>
                <a:effectLst/>
                <a:latin typeface="Times New Roman" pitchFamily="16" charset="0"/>
                <a:ea typeface="+mn-ea"/>
                <a:cs typeface="+mn-cs"/>
              </a:rPr>
              <a:t>The network of olive orchard in Puglia. (</a:t>
            </a:r>
            <a:r>
              <a:rPr lang="en-GB" sz="1200" b="1" i="0" kern="1200" dirty="0" smtClean="0">
                <a:solidFill>
                  <a:srgbClr val="000000"/>
                </a:solidFill>
                <a:effectLst/>
                <a:latin typeface="Times New Roman" pitchFamily="16" charset="0"/>
                <a:ea typeface="+mn-ea"/>
                <a:cs typeface="+mn-cs"/>
              </a:rPr>
              <a:t>a</a:t>
            </a:r>
            <a:r>
              <a:rPr lang="en-GB" sz="1200" b="0" i="0" kern="1200" dirty="0" smtClean="0">
                <a:solidFill>
                  <a:srgbClr val="000000"/>
                </a:solidFill>
                <a:effectLst/>
                <a:latin typeface="Times New Roman" pitchFamily="16" charset="0"/>
                <a:ea typeface="+mn-ea"/>
                <a:cs typeface="+mn-cs"/>
              </a:rPr>
              <a:t>) Full view. (</a:t>
            </a:r>
            <a:r>
              <a:rPr lang="en-GB" sz="1200" b="1" i="0" kern="1200" dirty="0" smtClean="0">
                <a:solidFill>
                  <a:srgbClr val="000000"/>
                </a:solidFill>
                <a:effectLst/>
                <a:latin typeface="Times New Roman" pitchFamily="16" charset="0"/>
                <a:ea typeface="+mn-ea"/>
                <a:cs typeface="+mn-cs"/>
              </a:rPr>
              <a:t>b</a:t>
            </a:r>
            <a:r>
              <a:rPr lang="en-GB" sz="1200" b="0" i="0" kern="1200" dirty="0" smtClean="0">
                <a:solidFill>
                  <a:srgbClr val="000000"/>
                </a:solidFill>
                <a:effectLst/>
                <a:latin typeface="Times New Roman" pitchFamily="16" charset="0"/>
                <a:ea typeface="+mn-ea"/>
                <a:cs typeface="+mn-cs"/>
              </a:rPr>
              <a:t>) 10X zoom of the central region. Dots represent olive orchards, while links join all pairs of orchards at a distance of less than 1 km, depicting possible pathways of spread for </a:t>
            </a:r>
            <a:r>
              <a:rPr lang="en-GB" sz="1200" b="0" i="0" kern="1200" dirty="0" err="1" smtClean="0">
                <a:solidFill>
                  <a:srgbClr val="000000"/>
                </a:solidFill>
                <a:effectLst/>
                <a:latin typeface="Times New Roman" pitchFamily="16" charset="0"/>
                <a:ea typeface="+mn-ea"/>
                <a:cs typeface="+mn-cs"/>
              </a:rPr>
              <a:t>Xylella</a:t>
            </a:r>
            <a:r>
              <a:rPr lang="en-GB" sz="1200" b="0" i="0" kern="1200" dirty="0" smtClean="0">
                <a:solidFill>
                  <a:srgbClr val="000000"/>
                </a:solidFill>
                <a:effectLst/>
                <a:latin typeface="Times New Roman" pitchFamily="16" charset="0"/>
                <a:ea typeface="+mn-ea"/>
                <a:cs typeface="+mn-cs"/>
              </a:rPr>
              <a:t> </a:t>
            </a:r>
            <a:r>
              <a:rPr lang="en-GB" sz="1200" b="0" i="0" kern="1200" dirty="0" err="1" smtClean="0">
                <a:solidFill>
                  <a:srgbClr val="000000"/>
                </a:solidFill>
                <a:effectLst/>
                <a:latin typeface="Times New Roman" pitchFamily="16" charset="0"/>
                <a:ea typeface="+mn-ea"/>
                <a:cs typeface="+mn-cs"/>
              </a:rPr>
              <a:t>fastidiosa</a:t>
            </a:r>
            <a:r>
              <a:rPr lang="en-GB" sz="1200" b="0" i="0" kern="1200" dirty="0" smtClean="0">
                <a:solidFill>
                  <a:srgbClr val="000000"/>
                </a:solidFill>
                <a:effectLst/>
                <a:latin typeface="Times New Roman" pitchFamily="16" charset="0"/>
                <a:ea typeface="+mn-ea"/>
                <a:cs typeface="+mn-cs"/>
              </a:rPr>
              <a:t>. Edges and nodes belonging to the largest connected component (LCC) of the network are </a:t>
            </a:r>
            <a:r>
              <a:rPr lang="en-GB" sz="1200" b="0" i="0" kern="1200" dirty="0" err="1" smtClean="0">
                <a:solidFill>
                  <a:srgbClr val="000000"/>
                </a:solidFill>
                <a:effectLst/>
                <a:latin typeface="Times New Roman" pitchFamily="16" charset="0"/>
                <a:ea typeface="+mn-ea"/>
                <a:cs typeface="+mn-cs"/>
              </a:rPr>
              <a:t>colored</a:t>
            </a:r>
            <a:r>
              <a:rPr lang="en-GB" sz="1200" b="0" i="0" kern="1200" dirty="0" smtClean="0">
                <a:solidFill>
                  <a:srgbClr val="000000"/>
                </a:solidFill>
                <a:effectLst/>
                <a:latin typeface="Times New Roman" pitchFamily="16" charset="0"/>
                <a:ea typeface="+mn-ea"/>
                <a:cs typeface="+mn-cs"/>
              </a:rPr>
              <a:t> in magenta, while all other nodes and edges are </a:t>
            </a:r>
            <a:r>
              <a:rPr lang="en-GB" sz="1200" b="0" i="0" kern="1200" dirty="0" err="1" smtClean="0">
                <a:solidFill>
                  <a:srgbClr val="000000"/>
                </a:solidFill>
                <a:effectLst/>
                <a:latin typeface="Times New Roman" pitchFamily="16" charset="0"/>
                <a:ea typeface="+mn-ea"/>
                <a:cs typeface="+mn-cs"/>
              </a:rPr>
              <a:t>colored</a:t>
            </a:r>
            <a:r>
              <a:rPr lang="en-GB" sz="1200" b="0" i="0" kern="1200" dirty="0" smtClean="0">
                <a:solidFill>
                  <a:srgbClr val="000000"/>
                </a:solidFill>
                <a:effectLst/>
                <a:latin typeface="Times New Roman" pitchFamily="16" charset="0"/>
                <a:ea typeface="+mn-ea"/>
                <a:cs typeface="+mn-cs"/>
              </a:rPr>
              <a:t> in blue.</a:t>
            </a:r>
            <a:endParaRPr lang="en-GB" dirty="0"/>
          </a:p>
        </p:txBody>
      </p:sp>
    </p:spTree>
    <p:extLst>
      <p:ext uri="{BB962C8B-B14F-4D97-AF65-F5344CB8AC3E}">
        <p14:creationId xmlns:p14="http://schemas.microsoft.com/office/powerpoint/2010/main" val="196412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Human</a:t>
            </a:r>
            <a:r>
              <a:rPr lang="en-GB" baseline="0" dirty="0" smtClean="0"/>
              <a:t> brain project</a:t>
            </a:r>
            <a:endParaRPr lang="en-GB" dirty="0"/>
          </a:p>
        </p:txBody>
      </p:sp>
    </p:spTree>
    <p:extLst>
      <p:ext uri="{BB962C8B-B14F-4D97-AF65-F5344CB8AC3E}">
        <p14:creationId xmlns:p14="http://schemas.microsoft.com/office/powerpoint/2010/main" val="196412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dirty="0" smtClean="0"/>
              <a:t>Figure 3A and 3B: Resting state functional connectivity is significantly decreased in early </a:t>
            </a:r>
            <a:r>
              <a:rPr lang="en-GB" dirty="0" err="1" smtClean="0"/>
              <a:t>Alzheimers</a:t>
            </a:r>
            <a:r>
              <a:rPr lang="en-GB" dirty="0" smtClean="0"/>
              <a:t> disease. Using the </a:t>
            </a:r>
            <a:r>
              <a:rPr lang="en-GB" dirty="0" err="1" smtClean="0"/>
              <a:t>precuneus</a:t>
            </a:r>
            <a:r>
              <a:rPr lang="en-GB" dirty="0" smtClean="0"/>
              <a:t> as the seed region there is less functional connectivity with the left hippocampus (L Hip), left </a:t>
            </a:r>
            <a:r>
              <a:rPr lang="en-GB" dirty="0" err="1" smtClean="0"/>
              <a:t>parahippocampus</a:t>
            </a:r>
            <a:r>
              <a:rPr lang="en-GB" dirty="0" smtClean="0"/>
              <a:t> (L </a:t>
            </a:r>
            <a:r>
              <a:rPr lang="en-GB" dirty="0" err="1" smtClean="0"/>
              <a:t>Parahip</a:t>
            </a:r>
            <a:r>
              <a:rPr lang="en-GB" dirty="0" smtClean="0"/>
              <a:t>), anterior cingulate cortex (AC) and </a:t>
            </a:r>
            <a:r>
              <a:rPr lang="en-GB" dirty="0" err="1" smtClean="0"/>
              <a:t>gyrus</a:t>
            </a:r>
            <a:r>
              <a:rPr lang="en-GB" dirty="0" smtClean="0"/>
              <a:t> rectus (GR) and increased connectivity with visual cortex (VC). </a:t>
            </a:r>
            <a:br>
              <a:rPr lang="en-GB" dirty="0" smtClean="0"/>
            </a:br>
            <a:r>
              <a:rPr lang="en-GB" dirty="0" smtClean="0"/>
              <a:t>Figure 3C and 3D: Again using the </a:t>
            </a:r>
            <a:r>
              <a:rPr lang="en-GB" dirty="0" err="1" smtClean="0"/>
              <a:t>precuneus</a:t>
            </a:r>
            <a:r>
              <a:rPr lang="en-GB" dirty="0" smtClean="0"/>
              <a:t> as the seed region, the same pattern of </a:t>
            </a:r>
            <a:r>
              <a:rPr lang="en-GB" dirty="0" err="1" smtClean="0"/>
              <a:t>rs</a:t>
            </a:r>
            <a:r>
              <a:rPr lang="en-GB" dirty="0" smtClean="0"/>
              <a:t>-fMRI abnormalities was found in cognitively normal persons with elevated amyloid binding on PIB-PET. The regions with decreased functional connectivity are shown in blue and those with increased connectivity are shown in red. Adapted from </a:t>
            </a:r>
            <a:r>
              <a:rPr lang="en-GB" dirty="0" err="1" smtClean="0"/>
              <a:t>Sheline</a:t>
            </a:r>
            <a:r>
              <a:rPr lang="en-GB" dirty="0" smtClean="0"/>
              <a:t> et al (68).</a:t>
            </a:r>
            <a:br>
              <a:rPr lang="en-GB" dirty="0" smtClean="0"/>
            </a:br>
            <a:r>
              <a:rPr lang="en-GB" dirty="0" smtClean="0"/>
              <a:t/>
            </a:r>
            <a:br>
              <a:rPr lang="en-GB" dirty="0" smtClean="0"/>
            </a:br>
            <a:r>
              <a:rPr lang="en-GB" dirty="0" smtClean="0"/>
              <a:t>Resting state fMRI functional connectivity (</a:t>
            </a:r>
            <a:r>
              <a:rPr lang="en-GB" dirty="0" err="1" smtClean="0"/>
              <a:t>rs</a:t>
            </a:r>
            <a:r>
              <a:rPr lang="en-GB" dirty="0" smtClean="0"/>
              <a:t>-fMRI) analysis is increasingly used to detect subtle brain network abnormalities in illnesses such as Alzheimer’s disease (AD). An important question has been whether the effects of </a:t>
            </a:r>
            <a:r>
              <a:rPr lang="en-GB" dirty="0" err="1" smtClean="0"/>
              <a:t>fibrillar</a:t>
            </a:r>
            <a:r>
              <a:rPr lang="en-GB" dirty="0" smtClean="0"/>
              <a:t> amyloid-beta could be detected in brain functional studies as well as in molecular imaging studies prior to the development of cognitive change. Several studies using resting state functional MRI(68–70), have supplied supporting evidence, demonstrating, that as in AD and MCI there is significantly decreased default mode network (DMN) connectivity in cognitively normal elderly with elevated brain amyloid. Shown in Figure 3, in early </a:t>
            </a:r>
            <a:r>
              <a:rPr lang="en-GB" dirty="0" err="1" smtClean="0"/>
              <a:t>Alzheimers</a:t>
            </a:r>
            <a:r>
              <a:rPr lang="en-GB" dirty="0" smtClean="0"/>
              <a:t> disease (clinical dementia rating scale, CDR = 0.5) resting state functional connectivity of the </a:t>
            </a:r>
            <a:r>
              <a:rPr lang="en-GB" dirty="0" err="1" smtClean="0"/>
              <a:t>precuneus</a:t>
            </a:r>
            <a:r>
              <a:rPr lang="en-GB" dirty="0" smtClean="0"/>
              <a:t> (part of DMN) was significantly decreased with the left hippocampus, anterior cingulate cortex and </a:t>
            </a:r>
            <a:r>
              <a:rPr lang="en-GB" dirty="0" err="1" smtClean="0"/>
              <a:t>gyrus</a:t>
            </a:r>
            <a:r>
              <a:rPr lang="en-GB" dirty="0" smtClean="0"/>
              <a:t> rectus and increased with visual cortex (Figures 3a and 3b). The same pattern of </a:t>
            </a:r>
            <a:r>
              <a:rPr lang="en-GB" dirty="0" err="1" smtClean="0"/>
              <a:t>rs</a:t>
            </a:r>
            <a:r>
              <a:rPr lang="en-GB" dirty="0" smtClean="0"/>
              <a:t>-fMRI abnormalities was found in cognitively normal persons with elevated amyloid (Figures 3c and 3d), supporting the concept that amyloid deposition results in changes in </a:t>
            </a:r>
            <a:r>
              <a:rPr lang="en-GB" dirty="0" err="1" smtClean="0"/>
              <a:t>rs</a:t>
            </a:r>
            <a:r>
              <a:rPr lang="en-GB" dirty="0" smtClean="0"/>
              <a:t>-fMRI functional connectivity prior to any clinical symptoms.</a:t>
            </a:r>
          </a:p>
          <a:p>
            <a:endParaRPr lang="en-GB"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smtClean="0"/>
              <a:t>https://www.ncbi.nlm.nih.gov/pmc/articles/PMC2829379/</a:t>
            </a:r>
          </a:p>
        </p:txBody>
      </p:sp>
    </p:spTree>
    <p:extLst>
      <p:ext uri="{BB962C8B-B14F-4D97-AF65-F5344CB8AC3E}">
        <p14:creationId xmlns:p14="http://schemas.microsoft.com/office/powerpoint/2010/main" val="75451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r>
              <a:rPr lang="en-GB" sz="1200" b="0" i="0" kern="1200" dirty="0" smtClean="0">
                <a:solidFill>
                  <a:srgbClr val="000000"/>
                </a:solidFill>
                <a:effectLst/>
                <a:latin typeface="Times New Roman" pitchFamily="16" charset="0"/>
                <a:ea typeface="+mn-ea"/>
                <a:cs typeface="+mn-cs"/>
              </a:rPr>
              <a:t>Figure 1. Simplified schematic of effective connectivity in controls and patients with MDD. Solid red lines indicate significant positive connectivity, solid blue lines represent significant negative connectivity, and dashed lines indicate significantly reduced connectivity in patients compared to controls. Missing arrows in MDD signify no significant connectivity in either direction. </a:t>
            </a:r>
          </a:p>
          <a:p>
            <a:endParaRPr lang="en-GB" sz="1200" b="0" i="0" kern="1200" dirty="0" smtClean="0">
              <a:solidFill>
                <a:srgbClr val="000000"/>
              </a:solidFill>
              <a:effectLst/>
              <a:latin typeface="Times New Roman" pitchFamily="16" charset="0"/>
              <a:ea typeface="+mn-ea"/>
              <a:cs typeface="+mn-cs"/>
            </a:endParaRPr>
          </a:p>
          <a:p>
            <a:r>
              <a:rPr lang="en-GB" sz="1200" b="0" i="0" kern="1200" dirty="0" smtClean="0">
                <a:solidFill>
                  <a:srgbClr val="000000"/>
                </a:solidFill>
                <a:effectLst/>
                <a:latin typeface="Times New Roman" pitchFamily="16" charset="0"/>
                <a:ea typeface="+mn-ea"/>
                <a:cs typeface="+mn-cs"/>
              </a:rPr>
              <a:t>In 16 patients with current MDD, and 16 healthy controls, we investigated differences in directional influences between anterior insula and the rest of the brain using resting-state functional magnetic resonance imaging (fMRI) and Granger-causal analysis (GCA), using anterior insula as a seed region. Results showed a failure of reciprocal influence between insula and higher frontal regions (</a:t>
            </a:r>
            <a:r>
              <a:rPr lang="en-GB" sz="1200" b="0" i="0" kern="1200" dirty="0" err="1" smtClean="0">
                <a:solidFill>
                  <a:srgbClr val="000000"/>
                </a:solidFill>
                <a:effectLst/>
                <a:latin typeface="Times New Roman" pitchFamily="16" charset="0"/>
                <a:ea typeface="+mn-ea"/>
                <a:cs typeface="+mn-cs"/>
              </a:rPr>
              <a:t>dorsomedial</a:t>
            </a:r>
            <a:r>
              <a:rPr lang="en-GB" sz="1200" b="0" i="0" kern="1200" dirty="0" smtClean="0">
                <a:solidFill>
                  <a:srgbClr val="000000"/>
                </a:solidFill>
                <a:effectLst/>
                <a:latin typeface="Times New Roman" pitchFamily="16" charset="0"/>
                <a:ea typeface="+mn-ea"/>
                <a:cs typeface="+mn-cs"/>
              </a:rPr>
              <a:t> prefrontal cortex) in addition to a weakening of influences from sensory regions (</a:t>
            </a:r>
            <a:r>
              <a:rPr lang="en-GB" sz="1200" b="0" i="0" kern="1200" dirty="0" err="1" smtClean="0">
                <a:solidFill>
                  <a:srgbClr val="000000"/>
                </a:solidFill>
                <a:effectLst/>
                <a:latin typeface="Times New Roman" pitchFamily="16" charset="0"/>
                <a:ea typeface="+mn-ea"/>
                <a:cs typeface="+mn-cs"/>
              </a:rPr>
              <a:t>pulvinar</a:t>
            </a:r>
            <a:r>
              <a:rPr lang="en-GB" sz="1200" b="0" i="0" kern="1200" dirty="0" smtClean="0">
                <a:solidFill>
                  <a:srgbClr val="000000"/>
                </a:solidFill>
                <a:effectLst/>
                <a:latin typeface="Times New Roman" pitchFamily="16" charset="0"/>
                <a:ea typeface="+mn-ea"/>
                <a:cs typeface="+mn-cs"/>
              </a:rPr>
              <a:t> and visual cortex) to the insula. This suggests dysfunction of both sensory and putative self-processing regulatory loops </a:t>
            </a:r>
            <a:r>
              <a:rPr lang="en-GB" sz="1200" b="0" i="0" kern="1200" dirty="0" err="1" smtClean="0">
                <a:solidFill>
                  <a:srgbClr val="000000"/>
                </a:solidFill>
                <a:effectLst/>
                <a:latin typeface="Times New Roman" pitchFamily="16" charset="0"/>
                <a:ea typeface="+mn-ea"/>
                <a:cs typeface="+mn-cs"/>
              </a:rPr>
              <a:t>centered</a:t>
            </a:r>
            <a:r>
              <a:rPr lang="en-GB" sz="1200" b="0" i="0" kern="1200" dirty="0" smtClean="0">
                <a:solidFill>
                  <a:srgbClr val="000000"/>
                </a:solidFill>
                <a:effectLst/>
                <a:latin typeface="Times New Roman" pitchFamily="16" charset="0"/>
                <a:ea typeface="+mn-ea"/>
                <a:cs typeface="+mn-cs"/>
              </a:rPr>
              <a:t> around the insula in MDD. For the first time, we demonstrate a network-level processing defect extending from sensory to frontal regions through insula in depression. Within limitations of inferences drawn from GCA of resting fMRI, we offer a novel framework to advance targeted network modulation approaches to treat depression.</a:t>
            </a:r>
          </a:p>
          <a:p>
            <a:endParaRPr lang="en-GB" sz="1200" b="0" i="0" kern="1200" dirty="0" smtClean="0">
              <a:solidFill>
                <a:srgbClr val="000000"/>
              </a:solidFill>
              <a:effectLst/>
              <a:latin typeface="Times New Roman" pitchFamily="16" charset="0"/>
              <a:ea typeface="+mn-ea"/>
              <a:cs typeface="+mn-cs"/>
            </a:endParaRPr>
          </a:p>
          <a:p>
            <a:r>
              <a:rPr lang="en-GB" dirty="0" smtClean="0"/>
              <a:t>http://www.sciencedirect.com/science/article/pii/S0924977X14002363</a:t>
            </a:r>
          </a:p>
        </p:txBody>
      </p:sp>
    </p:spTree>
    <p:extLst>
      <p:ext uri="{BB962C8B-B14F-4D97-AF65-F5344CB8AC3E}">
        <p14:creationId xmlns:p14="http://schemas.microsoft.com/office/powerpoint/2010/main" val="75451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b="0" i="0" kern="1200" dirty="0" smtClean="0">
                <a:solidFill>
                  <a:srgbClr val="000000"/>
                </a:solidFill>
                <a:effectLst/>
                <a:latin typeface="Times New Roman" pitchFamily="16" charset="0"/>
                <a:ea typeface="+mn-ea"/>
                <a:cs typeface="+mn-cs"/>
              </a:rPr>
              <a:t>Simplified diagram of the </a:t>
            </a:r>
            <a:r>
              <a:rPr lang="en-GB" sz="1200" b="0" i="0" kern="1200" dirty="0" err="1" smtClean="0">
                <a:solidFill>
                  <a:srgbClr val="000000"/>
                </a:solidFill>
                <a:effectLst/>
                <a:latin typeface="Times New Roman" pitchFamily="16" charset="0"/>
                <a:ea typeface="+mn-ea"/>
                <a:cs typeface="+mn-cs"/>
              </a:rPr>
              <a:t>microcircuitry</a:t>
            </a:r>
            <a:r>
              <a:rPr lang="en-GB" sz="1200" b="0" i="0" kern="1200" dirty="0" smtClean="0">
                <a:solidFill>
                  <a:srgbClr val="000000"/>
                </a:solidFill>
                <a:effectLst/>
                <a:latin typeface="Times New Roman" pitchFamily="16" charset="0"/>
                <a:ea typeface="+mn-ea"/>
                <a:cs typeface="+mn-cs"/>
              </a:rPr>
              <a:t> of the cortical laminar structure (Upper) and thalamic nuclei (Lower). Neuronal and synaptic types are as indicated. Only major pathways are shows in the figure.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GB" sz="1200" b="0" i="0" kern="1200" dirty="0" smtClean="0">
              <a:solidFill>
                <a:srgbClr val="000000"/>
              </a:solidFill>
              <a:effectLst/>
              <a:latin typeface="Times New Roman" pitchFamily="16"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b="0" i="0" kern="1200" dirty="0" smtClean="0">
                <a:solidFill>
                  <a:srgbClr val="000000"/>
                </a:solidFill>
                <a:effectLst/>
                <a:latin typeface="Times New Roman" pitchFamily="16" charset="0"/>
                <a:ea typeface="+mn-ea"/>
                <a:cs typeface="+mn-cs"/>
              </a:rPr>
              <a:t>quote by the authors: “On October 27, 2005 I finished simulation of a model that has the size of the human brain. The model has 100,000,000,000 neurons (hundred billion or 10^11) and almost 1,000,000,000,000,000 (one quadrillion or 10^15) synapses. It represents 300x300 mm^2 of mammalian </a:t>
            </a:r>
            <a:r>
              <a:rPr lang="en-GB" sz="1200" b="0" i="0" kern="1200" dirty="0" err="1" smtClean="0">
                <a:solidFill>
                  <a:srgbClr val="000000"/>
                </a:solidFill>
                <a:effectLst/>
                <a:latin typeface="Times New Roman" pitchFamily="16" charset="0"/>
                <a:ea typeface="+mn-ea"/>
                <a:cs typeface="+mn-cs"/>
              </a:rPr>
              <a:t>thalamo</a:t>
            </a:r>
            <a:r>
              <a:rPr lang="en-GB" sz="1200" b="0" i="0" kern="1200" dirty="0" smtClean="0">
                <a:solidFill>
                  <a:srgbClr val="000000"/>
                </a:solidFill>
                <a:effectLst/>
                <a:latin typeface="Times New Roman" pitchFamily="16" charset="0"/>
                <a:ea typeface="+mn-ea"/>
                <a:cs typeface="+mn-cs"/>
              </a:rPr>
              <a:t>-cortical surface, specific, non-specific, and reticular thalamic nuclei, and spiking neurons with firing properties corresponding to those  recorded in the mammalian brain. (Even if the model had only 1000 neurons, it would still be one of the most detailed models ever simulated.)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GB" sz="1200" b="0" i="0" kern="1200" dirty="0" smtClean="0">
              <a:solidFill>
                <a:srgbClr val="000000"/>
              </a:solidFill>
              <a:effectLst/>
              <a:latin typeface="Times New Roman" pitchFamily="16"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b="0" i="0" kern="1200" dirty="0" smtClean="0">
                <a:solidFill>
                  <a:srgbClr val="000000"/>
                </a:solidFill>
                <a:effectLst/>
                <a:latin typeface="Times New Roman" pitchFamily="16" charset="0"/>
                <a:ea typeface="+mn-ea"/>
                <a:cs typeface="+mn-cs"/>
              </a:rPr>
              <a:t>The model exhibited alpha and gamma rhythms, moving clusters of neurons in up- and down-states, and other interesting phenomena (watch a 25M  .</a:t>
            </a:r>
            <a:r>
              <a:rPr lang="en-GB" sz="1200" b="0" i="0" kern="1200" dirty="0" err="1" smtClean="0">
                <a:solidFill>
                  <a:srgbClr val="000000"/>
                </a:solidFill>
                <a:effectLst/>
                <a:latin typeface="Times New Roman" pitchFamily="16" charset="0"/>
                <a:ea typeface="+mn-ea"/>
                <a:cs typeface="+mn-cs"/>
              </a:rPr>
              <a:t>avi</a:t>
            </a:r>
            <a:r>
              <a:rPr lang="en-GB" sz="1200" b="0" i="0" kern="1200" dirty="0" smtClean="0">
                <a:solidFill>
                  <a:srgbClr val="000000"/>
                </a:solidFill>
                <a:effectLst/>
                <a:latin typeface="Times New Roman" pitchFamily="16" charset="0"/>
                <a:ea typeface="+mn-ea"/>
                <a:cs typeface="+mn-cs"/>
              </a:rPr>
              <a:t> or .</a:t>
            </a:r>
            <a:r>
              <a:rPr lang="en-GB" sz="1200" b="0" i="0" kern="1200" dirty="0" err="1" smtClean="0">
                <a:solidFill>
                  <a:srgbClr val="000000"/>
                </a:solidFill>
                <a:effectLst/>
                <a:latin typeface="Times New Roman" pitchFamily="16" charset="0"/>
                <a:ea typeface="+mn-ea"/>
                <a:cs typeface="+mn-cs"/>
              </a:rPr>
              <a:t>mov</a:t>
            </a:r>
            <a:r>
              <a:rPr lang="en-GB" sz="1200" b="0" i="0" kern="1200" dirty="0" smtClean="0">
                <a:solidFill>
                  <a:srgbClr val="000000"/>
                </a:solidFill>
                <a:effectLst/>
                <a:latin typeface="Times New Roman" pitchFamily="16" charset="0"/>
                <a:ea typeface="+mn-ea"/>
                <a:cs typeface="+mn-cs"/>
              </a:rPr>
              <a:t> movie).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b="0" i="0" kern="1200" dirty="0" smtClean="0">
                <a:solidFill>
                  <a:srgbClr val="000000"/>
                </a:solidFill>
                <a:effectLst/>
                <a:latin typeface="Times New Roman" pitchFamily="16" charset="0"/>
                <a:ea typeface="+mn-ea"/>
                <a:cs typeface="+mn-cs"/>
              </a:rPr>
              <a:t>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b="0" i="0" kern="1200" dirty="0" smtClean="0">
                <a:solidFill>
                  <a:srgbClr val="000000"/>
                </a:solidFill>
                <a:effectLst/>
                <a:latin typeface="Times New Roman" pitchFamily="16" charset="0"/>
                <a:ea typeface="+mn-ea"/>
                <a:cs typeface="+mn-cs"/>
              </a:rPr>
              <a:t>One second of simulation took 50 days on a </a:t>
            </a:r>
            <a:r>
              <a:rPr lang="en-GB" sz="1200" b="0" i="0" kern="1200" dirty="0" err="1" smtClean="0">
                <a:solidFill>
                  <a:srgbClr val="000000"/>
                </a:solidFill>
                <a:effectLst/>
                <a:latin typeface="Times New Roman" pitchFamily="16" charset="0"/>
                <a:ea typeface="+mn-ea"/>
                <a:cs typeface="+mn-cs"/>
              </a:rPr>
              <a:t>beowulf</a:t>
            </a:r>
            <a:r>
              <a:rPr lang="en-GB" sz="1200" b="0" i="0" kern="1200" dirty="0" smtClean="0">
                <a:solidFill>
                  <a:srgbClr val="000000"/>
                </a:solidFill>
                <a:effectLst/>
                <a:latin typeface="Times New Roman" pitchFamily="16" charset="0"/>
                <a:ea typeface="+mn-ea"/>
                <a:cs typeface="+mn-cs"/>
              </a:rPr>
              <a:t> cluster of 27 processors (3GHz each).”</a:t>
            </a:r>
          </a:p>
          <a:p>
            <a:endParaRPr lang="en-GB" sz="1200" b="0" i="0" kern="1200" dirty="0" smtClean="0">
              <a:solidFill>
                <a:srgbClr val="000000"/>
              </a:solidFill>
              <a:effectLst/>
              <a:latin typeface="Times New Roman" pitchFamily="16" charset="0"/>
              <a:ea typeface="+mn-ea"/>
              <a:cs typeface="+mn-cs"/>
            </a:endParaRPr>
          </a:p>
          <a:p>
            <a:r>
              <a:rPr lang="en-GB" sz="1200" b="0" i="0" kern="1200" dirty="0" smtClean="0">
                <a:solidFill>
                  <a:srgbClr val="000000"/>
                </a:solidFill>
                <a:effectLst/>
                <a:latin typeface="Times New Roman" pitchFamily="16" charset="0"/>
                <a:ea typeface="+mn-ea"/>
                <a:cs typeface="+mn-cs"/>
              </a:rPr>
              <a:t>https://www.izhikevich.org/publications/large-scale_model_of_human_brain.pdf</a:t>
            </a:r>
          </a:p>
          <a:p>
            <a:endParaRPr lang="en-GB" sz="1200" b="0" i="0" kern="1200" dirty="0" smtClean="0">
              <a:solidFill>
                <a:srgbClr val="000000"/>
              </a:solidFill>
              <a:effectLst/>
              <a:latin typeface="Times New Roman" pitchFamily="16" charset="0"/>
              <a:ea typeface="+mn-ea"/>
              <a:cs typeface="+mn-cs"/>
            </a:endParaRPr>
          </a:p>
        </p:txBody>
      </p:sp>
    </p:spTree>
    <p:extLst>
      <p:ext uri="{BB962C8B-B14F-4D97-AF65-F5344CB8AC3E}">
        <p14:creationId xmlns:p14="http://schemas.microsoft.com/office/powerpoint/2010/main" val="75451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22413" y="-11796713"/>
            <a:ext cx="16621126" cy="12466638"/>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5367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72E63713-0817-4D82-B5E8-F0035B54C650}"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5E62ABF1-E3E6-4A2F-84C5-265F4F730117}" type="slidenum">
              <a:rPr lang="en-US"/>
              <a:pPr>
                <a:defRPr/>
              </a:pPr>
              <a:t>‹N›</a:t>
            </a:fld>
            <a:endParaRPr lang="en-US"/>
          </a:p>
        </p:txBody>
      </p:sp>
    </p:spTree>
    <p:extLst>
      <p:ext uri="{BB962C8B-B14F-4D97-AF65-F5344CB8AC3E}">
        <p14:creationId xmlns:p14="http://schemas.microsoft.com/office/powerpoint/2010/main" val="301132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A6B380A7-D2F3-402A-A712-20E6ACCBEA48}"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146D5563-50EA-4677-830F-8BB544FADF4E}" type="slidenum">
              <a:rPr lang="en-US"/>
              <a:pPr>
                <a:defRPr/>
              </a:pPr>
              <a:t>‹N›</a:t>
            </a:fld>
            <a:endParaRPr lang="en-US"/>
          </a:p>
        </p:txBody>
      </p:sp>
    </p:spTree>
    <p:extLst>
      <p:ext uri="{BB962C8B-B14F-4D97-AF65-F5344CB8AC3E}">
        <p14:creationId xmlns:p14="http://schemas.microsoft.com/office/powerpoint/2010/main" val="303491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DFB1CAF7-3260-47C4-BC1C-17DE2B924D8C}"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E1FE9208-1C7D-4E24-B29A-B7F06AD762CD}" type="slidenum">
              <a:rPr lang="en-US"/>
              <a:pPr>
                <a:defRPr/>
              </a:pPr>
              <a:t>‹N›</a:t>
            </a:fld>
            <a:endParaRPr lang="en-US"/>
          </a:p>
        </p:txBody>
      </p:sp>
    </p:spTree>
    <p:extLst>
      <p:ext uri="{BB962C8B-B14F-4D97-AF65-F5344CB8AC3E}">
        <p14:creationId xmlns:p14="http://schemas.microsoft.com/office/powerpoint/2010/main" val="3887757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BBC26E2F-CFB1-4EC9-ACF4-2BD4309A5D16}"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CEA32992-3567-4B23-BB2B-092CB126B39F}" type="slidenum">
              <a:rPr lang="en-US"/>
              <a:pPr>
                <a:defRPr/>
              </a:pPr>
              <a:t>‹N›</a:t>
            </a:fld>
            <a:endParaRPr lang="en-US"/>
          </a:p>
        </p:txBody>
      </p:sp>
    </p:spTree>
    <p:extLst>
      <p:ext uri="{BB962C8B-B14F-4D97-AF65-F5344CB8AC3E}">
        <p14:creationId xmlns:p14="http://schemas.microsoft.com/office/powerpoint/2010/main" val="236132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DDEE3D46-043A-4050-AA84-6B7C4CA6DA91}"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D44E6B02-CE6A-4CB9-B527-E74DDA273270}" type="slidenum">
              <a:rPr lang="en-US"/>
              <a:pPr>
                <a:defRPr/>
              </a:pPr>
              <a:t>‹N›</a:t>
            </a:fld>
            <a:endParaRPr lang="en-US"/>
          </a:p>
        </p:txBody>
      </p:sp>
    </p:spTree>
    <p:extLst>
      <p:ext uri="{BB962C8B-B14F-4D97-AF65-F5344CB8AC3E}">
        <p14:creationId xmlns:p14="http://schemas.microsoft.com/office/powerpoint/2010/main" val="1528342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139C19A6-643D-436B-B618-80B8BE7E5224}"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33F7432A-CA36-4216-BC3B-5254F15B6067}" type="slidenum">
              <a:rPr lang="en-US"/>
              <a:pPr>
                <a:defRPr/>
              </a:pPr>
              <a:t>‹N›</a:t>
            </a:fld>
            <a:endParaRPr lang="en-US"/>
          </a:p>
        </p:txBody>
      </p:sp>
    </p:spTree>
    <p:extLst>
      <p:ext uri="{BB962C8B-B14F-4D97-AF65-F5344CB8AC3E}">
        <p14:creationId xmlns:p14="http://schemas.microsoft.com/office/powerpoint/2010/main" val="93001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4705DC6A-901A-42FC-B639-EB91A797A5E0}" type="datetimeFigureOut">
              <a:rPr lang="en-US"/>
              <a:pPr>
                <a:defRPr/>
              </a:pPr>
              <a:t>7/31/2017</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F08D9798-DA7E-437F-A6A8-1B8C1FAF510C}" type="slidenum">
              <a:rPr lang="en-US"/>
              <a:pPr>
                <a:defRPr/>
              </a:pPr>
              <a:t>‹N›</a:t>
            </a:fld>
            <a:endParaRPr lang="en-US"/>
          </a:p>
        </p:txBody>
      </p:sp>
    </p:spTree>
    <p:extLst>
      <p:ext uri="{BB962C8B-B14F-4D97-AF65-F5344CB8AC3E}">
        <p14:creationId xmlns:p14="http://schemas.microsoft.com/office/powerpoint/2010/main" val="325296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5A544A44-1F5B-45DB-8414-C986ADC66476}" type="datetimeFigureOut">
              <a:rPr lang="en-US"/>
              <a:pPr>
                <a:defRPr/>
              </a:pPr>
              <a:t>7/31/2017</a:t>
            </a:fld>
            <a:endParaRPr lang="en-US"/>
          </a:p>
        </p:txBody>
      </p:sp>
      <p:sp>
        <p:nvSpPr>
          <p:cNvPr id="8" name="Footer Placeholder 7"/>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B217B2FE-F0E4-4A37-B39F-98C252BF464A}" type="slidenum">
              <a:rPr lang="en-US"/>
              <a:pPr>
                <a:defRPr/>
              </a:pPr>
              <a:t>‹N›</a:t>
            </a:fld>
            <a:endParaRPr lang="en-US"/>
          </a:p>
        </p:txBody>
      </p:sp>
    </p:spTree>
    <p:extLst>
      <p:ext uri="{BB962C8B-B14F-4D97-AF65-F5344CB8AC3E}">
        <p14:creationId xmlns:p14="http://schemas.microsoft.com/office/powerpoint/2010/main" val="104940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464762EF-FBBB-408F-AD25-A9144B122003}" type="datetimeFigureOut">
              <a:rPr lang="en-US"/>
              <a:pPr>
                <a:defRPr/>
              </a:pPr>
              <a:t>7/31/2017</a:t>
            </a:fld>
            <a:endParaRPr lang="en-US"/>
          </a:p>
        </p:txBody>
      </p:sp>
      <p:sp>
        <p:nvSpPr>
          <p:cNvPr id="4" name="Footer Placeholder 3"/>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F7B89D50-B8BD-42EB-B5E6-D76AB3BE9C1F}" type="slidenum">
              <a:rPr lang="en-US"/>
              <a:pPr>
                <a:defRPr/>
              </a:pPr>
              <a:t>‹N›</a:t>
            </a:fld>
            <a:endParaRPr lang="en-US"/>
          </a:p>
        </p:txBody>
      </p:sp>
    </p:spTree>
    <p:extLst>
      <p:ext uri="{BB962C8B-B14F-4D97-AF65-F5344CB8AC3E}">
        <p14:creationId xmlns:p14="http://schemas.microsoft.com/office/powerpoint/2010/main" val="61281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C5B0B9B7-94E7-486F-852D-22F3E795B261}" type="datetimeFigureOut">
              <a:rPr lang="en-US"/>
              <a:pPr>
                <a:defRPr/>
              </a:pPr>
              <a:t>7/31/2017</a:t>
            </a:fld>
            <a:endParaRPr lang="en-US"/>
          </a:p>
        </p:txBody>
      </p:sp>
      <p:sp>
        <p:nvSpPr>
          <p:cNvPr id="3" name="Footer Placeholder 2"/>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1BCC35AF-5FBA-4021-983E-0C95AE8B00B4}" type="slidenum">
              <a:rPr lang="en-US"/>
              <a:pPr>
                <a:defRPr/>
              </a:pPr>
              <a:t>‹N›</a:t>
            </a:fld>
            <a:endParaRPr lang="en-US"/>
          </a:p>
        </p:txBody>
      </p:sp>
    </p:spTree>
    <p:extLst>
      <p:ext uri="{BB962C8B-B14F-4D97-AF65-F5344CB8AC3E}">
        <p14:creationId xmlns:p14="http://schemas.microsoft.com/office/powerpoint/2010/main" val="3777292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F6531A01-81BB-46A0-84E8-3B02016C2E36}" type="datetimeFigureOut">
              <a:rPr lang="en-US"/>
              <a:pPr>
                <a:defRPr/>
              </a:pPr>
              <a:t>7/31/2017</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8481578A-EAB3-4EBB-84B1-54117AED7A00}" type="slidenum">
              <a:rPr lang="en-US"/>
              <a:pPr>
                <a:defRPr/>
              </a:pPr>
              <a:t>‹N›</a:t>
            </a:fld>
            <a:endParaRPr lang="en-US"/>
          </a:p>
        </p:txBody>
      </p:sp>
    </p:spTree>
    <p:extLst>
      <p:ext uri="{BB962C8B-B14F-4D97-AF65-F5344CB8AC3E}">
        <p14:creationId xmlns:p14="http://schemas.microsoft.com/office/powerpoint/2010/main" val="273869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14B6AF65-D720-44CF-BD15-C1CC66CA75AB}"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1286955A-57C9-4211-AE93-E0AE5F1C1CF9}" type="slidenum">
              <a:rPr lang="en-US"/>
              <a:pPr>
                <a:defRPr/>
              </a:pPr>
              <a:t>‹N›</a:t>
            </a:fld>
            <a:endParaRPr lang="en-US"/>
          </a:p>
        </p:txBody>
      </p:sp>
    </p:spTree>
    <p:extLst>
      <p:ext uri="{BB962C8B-B14F-4D97-AF65-F5344CB8AC3E}">
        <p14:creationId xmlns:p14="http://schemas.microsoft.com/office/powerpoint/2010/main" val="3275512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943DDEFC-C48D-447F-864A-4D7689A98440}" type="datetimeFigureOut">
              <a:rPr lang="en-US"/>
              <a:pPr>
                <a:defRPr/>
              </a:pPr>
              <a:t>7/31/2017</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F462C028-7EB3-4FB6-8673-0CB21F5CB75C}" type="slidenum">
              <a:rPr lang="en-US"/>
              <a:pPr>
                <a:defRPr/>
              </a:pPr>
              <a:t>‹N›</a:t>
            </a:fld>
            <a:endParaRPr lang="en-US"/>
          </a:p>
        </p:txBody>
      </p:sp>
    </p:spTree>
    <p:extLst>
      <p:ext uri="{BB962C8B-B14F-4D97-AF65-F5344CB8AC3E}">
        <p14:creationId xmlns:p14="http://schemas.microsoft.com/office/powerpoint/2010/main" val="957852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07443725-65E2-4194-92F1-A26C0A81CCCC}"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66B9F8F9-EF1E-4245-B26C-59573C0336EF}" type="slidenum">
              <a:rPr lang="en-US"/>
              <a:pPr>
                <a:defRPr/>
              </a:pPr>
              <a:t>‹N›</a:t>
            </a:fld>
            <a:endParaRPr lang="en-US"/>
          </a:p>
        </p:txBody>
      </p:sp>
    </p:spTree>
    <p:extLst>
      <p:ext uri="{BB962C8B-B14F-4D97-AF65-F5344CB8AC3E}">
        <p14:creationId xmlns:p14="http://schemas.microsoft.com/office/powerpoint/2010/main" val="148169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843E7AEB-F56D-4DBE-9DD3-24B219F7DBAB}"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84B9F4BA-50B0-4C3D-A90B-32A68D4C4040}" type="slidenum">
              <a:rPr lang="en-US"/>
              <a:pPr>
                <a:defRPr/>
              </a:pPr>
              <a:t>‹N›</a:t>
            </a:fld>
            <a:endParaRPr lang="en-US"/>
          </a:p>
        </p:txBody>
      </p:sp>
    </p:spTree>
    <p:extLst>
      <p:ext uri="{BB962C8B-B14F-4D97-AF65-F5344CB8AC3E}">
        <p14:creationId xmlns:p14="http://schemas.microsoft.com/office/powerpoint/2010/main" val="3307884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5467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2206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3390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206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0716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5976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87BFF5B0-87E5-4D48-BC32-D090234127E4}" type="datetimeFigureOut">
              <a:rPr lang="en-US"/>
              <a:pPr>
                <a:defRPr/>
              </a:pPr>
              <a:t>7/31/2017</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AA961186-437B-4B64-B407-EFFDFA3B3C08}" type="slidenum">
              <a:rPr lang="en-US"/>
              <a:pPr>
                <a:defRPr/>
              </a:pPr>
              <a:t>‹N›</a:t>
            </a:fld>
            <a:endParaRPr lang="en-US"/>
          </a:p>
        </p:txBody>
      </p:sp>
    </p:spTree>
    <p:extLst>
      <p:ext uri="{BB962C8B-B14F-4D97-AF65-F5344CB8AC3E}">
        <p14:creationId xmlns:p14="http://schemas.microsoft.com/office/powerpoint/2010/main" val="3101092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6401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9651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7758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540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75B075BE-AD8B-4B5E-BAFF-E5313E0CD6EC}" type="datetimeFigureOut">
              <a:rPr lang="en-US"/>
              <a:pPr>
                <a:defRPr/>
              </a:pPr>
              <a:t>7/31/2017</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1BF0742D-5D72-44B2-823E-F725702366C5}" type="slidenum">
              <a:rPr lang="en-US"/>
              <a:pPr>
                <a:defRPr/>
              </a:pPr>
              <a:t>‹N›</a:t>
            </a:fld>
            <a:endParaRPr lang="en-US"/>
          </a:p>
        </p:txBody>
      </p:sp>
    </p:spTree>
    <p:extLst>
      <p:ext uri="{BB962C8B-B14F-4D97-AF65-F5344CB8AC3E}">
        <p14:creationId xmlns:p14="http://schemas.microsoft.com/office/powerpoint/2010/main" val="415549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9D8186E6-CEAA-43CE-9294-6514626DFFDA}" type="datetimeFigureOut">
              <a:rPr lang="en-US"/>
              <a:pPr>
                <a:defRPr/>
              </a:pPr>
              <a:t>7/31/2017</a:t>
            </a:fld>
            <a:endParaRPr lang="en-US"/>
          </a:p>
        </p:txBody>
      </p:sp>
      <p:sp>
        <p:nvSpPr>
          <p:cNvPr id="8" name="Footer Placeholder 7"/>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0998FDF7-D914-40D6-B149-FA1BA0447D56}" type="slidenum">
              <a:rPr lang="en-US"/>
              <a:pPr>
                <a:defRPr/>
              </a:pPr>
              <a:t>‹N›</a:t>
            </a:fld>
            <a:endParaRPr lang="en-US"/>
          </a:p>
        </p:txBody>
      </p:sp>
    </p:spTree>
    <p:extLst>
      <p:ext uri="{BB962C8B-B14F-4D97-AF65-F5344CB8AC3E}">
        <p14:creationId xmlns:p14="http://schemas.microsoft.com/office/powerpoint/2010/main" val="325813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9F5BD013-44B3-4C77-99B2-C0CACE95797A}" type="datetimeFigureOut">
              <a:rPr lang="en-US"/>
              <a:pPr>
                <a:defRPr/>
              </a:pPr>
              <a:t>7/31/2017</a:t>
            </a:fld>
            <a:endParaRPr lang="en-US"/>
          </a:p>
        </p:txBody>
      </p:sp>
      <p:sp>
        <p:nvSpPr>
          <p:cNvPr id="4" name="Footer Placeholder 3"/>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857C594C-236E-4E1B-A37D-566AC5B68E47}" type="slidenum">
              <a:rPr lang="en-US"/>
              <a:pPr>
                <a:defRPr/>
              </a:pPr>
              <a:t>‹N›</a:t>
            </a:fld>
            <a:endParaRPr lang="en-US"/>
          </a:p>
        </p:txBody>
      </p:sp>
    </p:spTree>
    <p:extLst>
      <p:ext uri="{BB962C8B-B14F-4D97-AF65-F5344CB8AC3E}">
        <p14:creationId xmlns:p14="http://schemas.microsoft.com/office/powerpoint/2010/main" val="389709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51A0931E-C97B-48CE-98B9-11A6667C39B0}" type="datetimeFigureOut">
              <a:rPr lang="en-US"/>
              <a:pPr>
                <a:defRPr/>
              </a:pPr>
              <a:t>7/31/2017</a:t>
            </a:fld>
            <a:endParaRPr lang="en-US"/>
          </a:p>
        </p:txBody>
      </p:sp>
      <p:sp>
        <p:nvSpPr>
          <p:cNvPr id="3" name="Footer Placeholder 2"/>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447B2739-B43B-44A0-BC51-511064F83E8A}" type="slidenum">
              <a:rPr lang="en-US"/>
              <a:pPr>
                <a:defRPr/>
              </a:pPr>
              <a:t>‹N›</a:t>
            </a:fld>
            <a:endParaRPr lang="en-US"/>
          </a:p>
        </p:txBody>
      </p:sp>
    </p:spTree>
    <p:extLst>
      <p:ext uri="{BB962C8B-B14F-4D97-AF65-F5344CB8AC3E}">
        <p14:creationId xmlns:p14="http://schemas.microsoft.com/office/powerpoint/2010/main" val="1381280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44531CBD-DAE9-4B74-A7C8-7742338D3F3A}" type="datetimeFigureOut">
              <a:rPr lang="en-US"/>
              <a:pPr>
                <a:defRPr/>
              </a:pPr>
              <a:t>7/31/2017</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25BE52EC-5CFB-4829-9000-6DB7984039E3}" type="slidenum">
              <a:rPr lang="en-US"/>
              <a:pPr>
                <a:defRPr/>
              </a:pPr>
              <a:t>‹N›</a:t>
            </a:fld>
            <a:endParaRPr lang="en-US"/>
          </a:p>
        </p:txBody>
      </p:sp>
    </p:spTree>
    <p:extLst>
      <p:ext uri="{BB962C8B-B14F-4D97-AF65-F5344CB8AC3E}">
        <p14:creationId xmlns:p14="http://schemas.microsoft.com/office/powerpoint/2010/main" val="84977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9CCC2E4F-B93D-4803-AB2F-3496DE9D1FBA}" type="datetimeFigureOut">
              <a:rPr lang="en-US"/>
              <a:pPr>
                <a:defRPr/>
              </a:pPr>
              <a:t>7/31/2017</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buClr>
                <a:srgbClr val="000000"/>
              </a:buClr>
              <a:buSzPct val="100000"/>
              <a:buFont typeface="Times New Roman" pitchFamily="16" charset="0"/>
              <a:buNone/>
              <a:defRPr>
                <a:latin typeface="Arial" charset="0"/>
                <a:cs typeface="DejaVu Sans" charset="0"/>
              </a:defRPr>
            </a:lvl1pPr>
          </a:lstStyle>
          <a:p>
            <a:pPr>
              <a:defRPr/>
            </a:pPr>
            <a:fld id="{CB7B7D28-A789-455E-9EA6-77A604B984B5}" type="slidenum">
              <a:rPr lang="en-US"/>
              <a:pPr>
                <a:defRPr/>
              </a:pPr>
              <a:t>‹N›</a:t>
            </a:fld>
            <a:endParaRPr lang="en-US"/>
          </a:p>
        </p:txBody>
      </p:sp>
    </p:spTree>
    <p:extLst>
      <p:ext uri="{BB962C8B-B14F-4D97-AF65-F5344CB8AC3E}">
        <p14:creationId xmlns:p14="http://schemas.microsoft.com/office/powerpoint/2010/main" val="171040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buClrTx/>
              <a:buSzTx/>
              <a:buFontTx/>
              <a:buNone/>
              <a:defRPr sz="1200" smtClean="0">
                <a:solidFill>
                  <a:prstClr val="black">
                    <a:tint val="75000"/>
                  </a:prstClr>
                </a:solidFill>
                <a:latin typeface="Calibri"/>
                <a:cs typeface="+mn-cs"/>
              </a:defRPr>
            </a:lvl1pPr>
          </a:lstStyle>
          <a:p>
            <a:pPr>
              <a:defRPr/>
            </a:pPr>
            <a:fld id="{E31637B8-B2D9-4538-82E9-08CEF3DBAB20}" type="datetimeFigureOut">
              <a:rPr lang="en-US"/>
              <a:pPr>
                <a:defRPr/>
              </a:pPr>
              <a:t>7/31/2017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buClrTx/>
              <a:buSzTx/>
              <a:buFontTx/>
              <a:buNone/>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buClrTx/>
              <a:buSzTx/>
              <a:buFontTx/>
              <a:buNone/>
              <a:defRPr sz="1200" smtClean="0">
                <a:solidFill>
                  <a:prstClr val="black">
                    <a:tint val="75000"/>
                  </a:prstClr>
                </a:solidFill>
                <a:latin typeface="Calibri"/>
                <a:cs typeface="+mn-cs"/>
              </a:defRPr>
            </a:lvl1pPr>
          </a:lstStyle>
          <a:p>
            <a:pPr>
              <a:defRPr/>
            </a:pPr>
            <a:fld id="{CDD0EED4-E63E-41C4-A578-76A6D9F3CB1A}"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buClrTx/>
              <a:buSzTx/>
              <a:buFontTx/>
              <a:buNone/>
              <a:defRPr sz="1200" smtClean="0">
                <a:solidFill>
                  <a:prstClr val="black">
                    <a:tint val="75000"/>
                  </a:prstClr>
                </a:solidFill>
                <a:latin typeface="Calibri"/>
                <a:cs typeface="+mn-cs"/>
              </a:defRPr>
            </a:lvl1pPr>
          </a:lstStyle>
          <a:p>
            <a:pPr>
              <a:defRPr/>
            </a:pPr>
            <a:fld id="{F7D03B55-1976-4837-B5BD-A982B3899652}" type="datetimeFigureOut">
              <a:rPr lang="en-US"/>
              <a:pPr>
                <a:defRPr/>
              </a:pPr>
              <a:t>7/31/2017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buClrTx/>
              <a:buSzTx/>
              <a:buFontTx/>
              <a:buNone/>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buClrTx/>
              <a:buSzTx/>
              <a:buFontTx/>
              <a:buNone/>
              <a:defRPr sz="1200" smtClean="0">
                <a:solidFill>
                  <a:prstClr val="black">
                    <a:tint val="75000"/>
                  </a:prstClr>
                </a:solidFill>
                <a:latin typeface="Calibri"/>
                <a:cs typeface="+mn-cs"/>
              </a:defRPr>
            </a:lvl1pPr>
          </a:lstStyle>
          <a:p>
            <a:pPr>
              <a:defRPr/>
            </a:pPr>
            <a:fld id="{C797BC55-79F3-40B6-8A91-47AC5B9C8B2F}" type="slidenum">
              <a:rPr lang="en-US"/>
              <a:pPr>
                <a:defRPr/>
              </a:pPr>
              <a:t>‹N›</a:t>
            </a:fld>
            <a:endParaRPr lang="en-US"/>
          </a:p>
        </p:txBody>
      </p:sp>
      <p:pic>
        <p:nvPicPr>
          <p:cNvPr id="4103" name="Picture 12" descr="BBS_Powerpoint.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5123" name="Picture 7" descr="Pres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userDrawn="1"/>
        </p:nvSpPr>
        <p:spPr bwMode="auto">
          <a:xfrm>
            <a:off x="381000" y="6561138"/>
            <a:ext cx="1905000" cy="457200"/>
          </a:xfrm>
          <a:prstGeom prst="rect">
            <a:avLst/>
          </a:prstGeom>
          <a:noFill/>
          <a:ln w="9525">
            <a:noFill/>
            <a:miter lim="800000"/>
            <a:headEnd/>
            <a:tailEnd/>
          </a:ln>
        </p:spPr>
        <p:txBody>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defTabSz="914400" eaLnBrk="0" hangingPunct="0">
              <a:buClrTx/>
              <a:buSzTx/>
              <a:buFontTx/>
              <a:buNone/>
              <a:defRPr/>
            </a:pPr>
            <a:r>
              <a:rPr lang="en-US" sz="1300" smtClean="0">
                <a:solidFill>
                  <a:srgbClr val="FFFFFF"/>
                </a:solidFill>
                <a:latin typeface="Times 10 Roman" charset="0"/>
                <a:cs typeface="DejaVu Sans" charset="0"/>
              </a:rPr>
              <a:t>create </a:t>
            </a:r>
            <a:r>
              <a:rPr lang="en-US" sz="1300" i="1" smtClean="0">
                <a:solidFill>
                  <a:srgbClr val="FFFFFF"/>
                </a:solidFill>
                <a:latin typeface="Times 10 Roman" charset="0"/>
                <a:cs typeface="DejaVu Sans" charset="0"/>
              </a:rPr>
              <a:t>your  </a:t>
            </a:r>
            <a:r>
              <a:rPr lang="en-US" sz="1300" smtClean="0">
                <a:solidFill>
                  <a:srgbClr val="FFFFFF"/>
                </a:solidFill>
                <a:latin typeface="Times 10 Roman" charset="0"/>
                <a:cs typeface="DejaVu Sans" charset="0"/>
              </a:rPr>
              <a:t>future</a:t>
            </a:r>
          </a:p>
        </p:txBody>
      </p:sp>
      <p:sp>
        <p:nvSpPr>
          <p:cNvPr id="10" name="Rectangle 6"/>
          <p:cNvSpPr txBox="1">
            <a:spLocks noChangeArrowheads="1"/>
          </p:cNvSpPr>
          <p:nvPr userDrawn="1"/>
        </p:nvSpPr>
        <p:spPr bwMode="auto">
          <a:xfrm>
            <a:off x="6858000" y="6561138"/>
            <a:ext cx="1905000" cy="457200"/>
          </a:xfrm>
          <a:prstGeom prst="rect">
            <a:avLst/>
          </a:prstGeom>
          <a:noFill/>
          <a:ln w="9525">
            <a:noFill/>
            <a:miter lim="800000"/>
            <a:headEnd/>
            <a:tailEnd/>
          </a:ln>
        </p:spPr>
        <p:txBody>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0" hangingPunct="0">
              <a:buClrTx/>
              <a:buSzTx/>
              <a:buFontTx/>
              <a:buNone/>
              <a:defRPr/>
            </a:pPr>
            <a:r>
              <a:rPr lang="en-US" sz="1300" smtClean="0">
                <a:solidFill>
                  <a:srgbClr val="FFFFFF"/>
                </a:solidFill>
                <a:latin typeface="Times 10 Roman" charset="0"/>
                <a:cs typeface="DejaVu Sans" charset="0"/>
              </a:rPr>
              <a:t>www.utdallas.edu</a:t>
            </a:r>
          </a:p>
        </p:txBody>
      </p:sp>
    </p:spTree>
    <p:extLst>
      <p:ext uri="{BB962C8B-B14F-4D97-AF65-F5344CB8AC3E}">
        <p14:creationId xmlns:p14="http://schemas.microsoft.com/office/powerpoint/2010/main" val="173321067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251.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241.png"/><Relationship Id="rId16"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41.png"/><Relationship Id="rId5" Type="http://schemas.openxmlformats.org/officeDocument/2006/relationships/image" Target="../media/image271.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261.png"/><Relationship Id="rId9" Type="http://schemas.openxmlformats.org/officeDocument/2006/relationships/image" Target="../media/image39.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20.png"/><Relationship Id="rId7" Type="http://schemas.openxmlformats.org/officeDocument/2006/relationships/image" Target="../media/image510.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52.png"/><Relationship Id="rId10" Type="http://schemas.openxmlformats.org/officeDocument/2006/relationships/image" Target="../media/image32.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50.png"/><Relationship Id="rId10" Type="http://schemas.openxmlformats.org/officeDocument/2006/relationships/image" Target="../media/image32.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bwMode="auto">
          <a:xfrm>
            <a:off x="457200" y="1116220"/>
            <a:ext cx="8229600" cy="94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3200" dirty="0" smtClean="0"/>
              <a:t>The holy grail of diagnosis</a:t>
            </a:r>
            <a:r>
              <a:rPr lang="en-GB" sz="3200" dirty="0"/>
              <a:t> (and treatment)</a:t>
            </a:r>
          </a:p>
        </p:txBody>
      </p:sp>
      <p:sp>
        <p:nvSpPr>
          <p:cNvPr id="16" name="Rettangolo 15"/>
          <p:cNvSpPr/>
          <p:nvPr/>
        </p:nvSpPr>
        <p:spPr>
          <a:xfrm>
            <a:off x="575556" y="4005064"/>
            <a:ext cx="7986114" cy="2254442"/>
          </a:xfrm>
          <a:prstGeom prst="rect">
            <a:avLst/>
          </a:prstGeom>
          <a:solidFill>
            <a:schemeClr val="accent4">
              <a:lumMod val="60000"/>
              <a:lumOff val="40000"/>
            </a:schemeClr>
          </a:solidFill>
          <a:ln/>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b="1" dirty="0" smtClean="0">
                <a:solidFill>
                  <a:schemeClr val="tx1"/>
                </a:solidFill>
              </a:rPr>
              <a:t>How can one neural disorder generate multiple (mutually exclusive) symptoms? </a:t>
            </a:r>
          </a:p>
          <a:p>
            <a:endParaRPr lang="en-GB" b="1" dirty="0" smtClean="0">
              <a:solidFill>
                <a:schemeClr val="tx1"/>
              </a:solidFill>
            </a:endParaRPr>
          </a:p>
          <a:p>
            <a:r>
              <a:rPr lang="en-GB" b="1" dirty="0" smtClean="0">
                <a:solidFill>
                  <a:schemeClr val="tx1"/>
                </a:solidFill>
              </a:rPr>
              <a:t>How to develop a treatment when the cause is not clear?</a:t>
            </a:r>
          </a:p>
          <a:p>
            <a:endParaRPr lang="en-GB" b="1" dirty="0">
              <a:solidFill>
                <a:schemeClr val="tx1"/>
              </a:solidFill>
            </a:endParaRPr>
          </a:p>
          <a:p>
            <a:r>
              <a:rPr lang="en-GB" b="1" dirty="0" smtClean="0">
                <a:solidFill>
                  <a:schemeClr val="tx1"/>
                </a:solidFill>
              </a:rPr>
              <a:t>Are diagnoses of a </a:t>
            </a:r>
            <a:r>
              <a:rPr lang="en-GB" b="1" dirty="0">
                <a:solidFill>
                  <a:schemeClr val="tx1"/>
                </a:solidFill>
              </a:rPr>
              <a:t>psychiatric </a:t>
            </a:r>
            <a:r>
              <a:rPr lang="en-GB" b="1" dirty="0" smtClean="0">
                <a:solidFill>
                  <a:schemeClr val="tx1"/>
                </a:solidFill>
              </a:rPr>
              <a:t>disorders correct if they are based only on behavioural and neural activation data?</a:t>
            </a:r>
          </a:p>
        </p:txBody>
      </p:sp>
      <p:sp>
        <p:nvSpPr>
          <p:cNvPr id="28" name="Ovale 27"/>
          <p:cNvSpPr/>
          <p:nvPr/>
        </p:nvSpPr>
        <p:spPr>
          <a:xfrm>
            <a:off x="5346784" y="2564904"/>
            <a:ext cx="1944216" cy="936104"/>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Behaviour</a:t>
            </a:r>
            <a:endParaRPr lang="en-GB" dirty="0"/>
          </a:p>
        </p:txBody>
      </p:sp>
      <p:sp>
        <p:nvSpPr>
          <p:cNvPr id="29" name="Ovale 28"/>
          <p:cNvSpPr/>
          <p:nvPr/>
        </p:nvSpPr>
        <p:spPr>
          <a:xfrm>
            <a:off x="1907704" y="2564904"/>
            <a:ext cx="1944216" cy="9361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Neural activation</a:t>
            </a:r>
          </a:p>
        </p:txBody>
      </p:sp>
      <p:cxnSp>
        <p:nvCxnSpPr>
          <p:cNvPr id="32" name="Connettore 2 31"/>
          <p:cNvCxnSpPr>
            <a:stCxn id="29" idx="5"/>
            <a:endCxn id="28" idx="3"/>
          </p:cNvCxnSpPr>
          <p:nvPr/>
        </p:nvCxnSpPr>
        <p:spPr>
          <a:xfrm>
            <a:off x="3567196" y="3363919"/>
            <a:ext cx="2064312"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6" name="Connettore 2 35"/>
          <p:cNvCxnSpPr>
            <a:stCxn id="28" idx="1"/>
            <a:endCxn id="29" idx="7"/>
          </p:cNvCxnSpPr>
          <p:nvPr/>
        </p:nvCxnSpPr>
        <p:spPr>
          <a:xfrm flipH="1">
            <a:off x="3567196" y="2701993"/>
            <a:ext cx="206431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0" name="CasellaDiTesto 49"/>
          <p:cNvSpPr txBox="1"/>
          <p:nvPr/>
        </p:nvSpPr>
        <p:spPr>
          <a:xfrm>
            <a:off x="4287927" y="2617457"/>
            <a:ext cx="561372" cy="830997"/>
          </a:xfrm>
          <a:prstGeom prst="rect">
            <a:avLst/>
          </a:prstGeom>
          <a:noFill/>
        </p:spPr>
        <p:txBody>
          <a:bodyPr wrap="none" rtlCol="0">
            <a:spAutoFit/>
          </a:bodyPr>
          <a:lstStyle/>
          <a:p>
            <a:r>
              <a:rPr lang="en-GB" sz="4800" b="1" dirty="0" smtClean="0">
                <a:solidFill>
                  <a:schemeClr val="tx1"/>
                </a:solidFill>
              </a:rPr>
              <a:t>?</a:t>
            </a:r>
          </a:p>
        </p:txBody>
      </p:sp>
    </p:spTree>
    <p:extLst>
      <p:ext uri="{BB962C8B-B14F-4D97-AF65-F5344CB8AC3E}">
        <p14:creationId xmlns:p14="http://schemas.microsoft.com/office/powerpoint/2010/main" val="590303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bwMode="auto">
          <a:xfrm>
            <a:off x="457200" y="1116220"/>
            <a:ext cx="8229600" cy="94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3200" dirty="0" smtClean="0"/>
              <a:t>The holy grail of diagnosis</a:t>
            </a:r>
            <a:r>
              <a:rPr lang="en-GB" sz="3200" dirty="0"/>
              <a:t> (and treatment)</a:t>
            </a:r>
          </a:p>
        </p:txBody>
      </p:sp>
      <p:sp>
        <p:nvSpPr>
          <p:cNvPr id="10" name="Ovale 9"/>
          <p:cNvSpPr/>
          <p:nvPr/>
        </p:nvSpPr>
        <p:spPr>
          <a:xfrm>
            <a:off x="3707904" y="2492896"/>
            <a:ext cx="1944216" cy="936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dirty="0"/>
              <a:t>Network</a:t>
            </a:r>
          </a:p>
          <a:p>
            <a:r>
              <a:rPr lang="en-GB" dirty="0"/>
              <a:t>estimation</a:t>
            </a:r>
          </a:p>
        </p:txBody>
      </p:sp>
      <p:sp>
        <p:nvSpPr>
          <p:cNvPr id="11" name="Ovale 10"/>
          <p:cNvSpPr/>
          <p:nvPr/>
        </p:nvSpPr>
        <p:spPr>
          <a:xfrm>
            <a:off x="1907704" y="4293096"/>
            <a:ext cx="1944216" cy="9361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Neural activation</a:t>
            </a:r>
            <a:endParaRPr lang="en-GB" dirty="0"/>
          </a:p>
        </p:txBody>
      </p:sp>
      <p:sp>
        <p:nvSpPr>
          <p:cNvPr id="12" name="Ovale 11"/>
          <p:cNvSpPr/>
          <p:nvPr/>
        </p:nvSpPr>
        <p:spPr>
          <a:xfrm>
            <a:off x="5508104" y="4293096"/>
            <a:ext cx="1944216" cy="936104"/>
          </a:xfrm>
          <a:prstGeom prst="ellipse">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Behaviour</a:t>
            </a:r>
            <a:endParaRPr lang="en-GB" dirty="0"/>
          </a:p>
        </p:txBody>
      </p:sp>
      <p:cxnSp>
        <p:nvCxnSpPr>
          <p:cNvPr id="13" name="Connettore 2 12"/>
          <p:cNvCxnSpPr>
            <a:stCxn id="11" idx="7"/>
            <a:endCxn id="10" idx="3"/>
          </p:cNvCxnSpPr>
          <p:nvPr/>
        </p:nvCxnSpPr>
        <p:spPr>
          <a:xfrm flipV="1">
            <a:off x="3567196" y="3291911"/>
            <a:ext cx="425432" cy="113827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Connettore 2 13"/>
          <p:cNvCxnSpPr>
            <a:stCxn id="11" idx="5"/>
          </p:cNvCxnSpPr>
          <p:nvPr/>
        </p:nvCxnSpPr>
        <p:spPr>
          <a:xfrm flipV="1">
            <a:off x="3567196" y="5085184"/>
            <a:ext cx="2225632" cy="692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 name="Connettore 2 14"/>
          <p:cNvCxnSpPr>
            <a:stCxn id="12" idx="1"/>
            <a:endCxn id="11" idx="7"/>
          </p:cNvCxnSpPr>
          <p:nvPr/>
        </p:nvCxnSpPr>
        <p:spPr>
          <a:xfrm flipH="1">
            <a:off x="3567196" y="4430185"/>
            <a:ext cx="2225632" cy="0"/>
          </a:xfrm>
          <a:prstGeom prst="straightConnector1">
            <a:avLst/>
          </a:prstGeom>
          <a:ln>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17" name="Connettore 2 16"/>
          <p:cNvCxnSpPr>
            <a:stCxn id="12" idx="1"/>
            <a:endCxn id="10" idx="5"/>
          </p:cNvCxnSpPr>
          <p:nvPr/>
        </p:nvCxnSpPr>
        <p:spPr>
          <a:xfrm flipH="1" flipV="1">
            <a:off x="5367396" y="3291911"/>
            <a:ext cx="425432" cy="1138274"/>
          </a:xfrm>
          <a:prstGeom prst="straightConnector1">
            <a:avLst/>
          </a:prstGeom>
          <a:ln>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18" name="Connettore 2 17"/>
          <p:cNvCxnSpPr>
            <a:stCxn id="10" idx="2"/>
            <a:endCxn id="11" idx="0"/>
          </p:cNvCxnSpPr>
          <p:nvPr/>
        </p:nvCxnSpPr>
        <p:spPr>
          <a:xfrm flipH="1">
            <a:off x="2879812" y="2960948"/>
            <a:ext cx="828092" cy="133214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Connettore 2 18"/>
          <p:cNvCxnSpPr>
            <a:endCxn id="12" idx="0"/>
          </p:cNvCxnSpPr>
          <p:nvPr/>
        </p:nvCxnSpPr>
        <p:spPr>
          <a:xfrm>
            <a:off x="5652120" y="2960948"/>
            <a:ext cx="828092" cy="133214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33868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57200" y="1116220"/>
            <a:ext cx="8229600" cy="944628"/>
          </a:xfrm>
        </p:spPr>
        <p:txBody>
          <a:bodyPr/>
          <a:lstStyle/>
          <a:p>
            <a:r>
              <a:rPr lang="en-GB" sz="3200" dirty="0" smtClean="0"/>
              <a:t>The grain of analysis</a:t>
            </a:r>
            <a:endParaRPr lang="en-GB" sz="3200" dirty="0"/>
          </a:p>
        </p:txBody>
      </p:sp>
      <p:sp>
        <p:nvSpPr>
          <p:cNvPr id="5" name="Segnaposto contenuto 2"/>
          <p:cNvSpPr>
            <a:spLocks noGrp="1"/>
          </p:cNvSpPr>
          <p:nvPr>
            <p:ph idx="1"/>
          </p:nvPr>
        </p:nvSpPr>
        <p:spPr>
          <a:xfrm>
            <a:off x="457200" y="2604045"/>
            <a:ext cx="4546848" cy="3849291"/>
          </a:xfrm>
        </p:spPr>
        <p:txBody>
          <a:bodyPr/>
          <a:lstStyle/>
          <a:p>
            <a:r>
              <a:rPr lang="en-GB" sz="2400" dirty="0" smtClean="0"/>
              <a:t>What grain of information?</a:t>
            </a:r>
          </a:p>
          <a:p>
            <a:pPr lvl="1"/>
            <a:r>
              <a:rPr lang="en-GB" sz="1600" dirty="0"/>
              <a:t>Molecular interaction</a:t>
            </a:r>
          </a:p>
          <a:p>
            <a:pPr lvl="1"/>
            <a:r>
              <a:rPr lang="en-GB" sz="1600" dirty="0"/>
              <a:t>Metabolic state of the </a:t>
            </a:r>
            <a:r>
              <a:rPr lang="en-GB" sz="1600" dirty="0" smtClean="0"/>
              <a:t>neurons</a:t>
            </a:r>
            <a:endParaRPr lang="en-GB" sz="1600" dirty="0"/>
          </a:p>
          <a:p>
            <a:pPr lvl="1"/>
            <a:r>
              <a:rPr lang="en-GB" sz="1600" dirty="0"/>
              <a:t>Network dynamics (synaptic plasticity etc.)</a:t>
            </a:r>
          </a:p>
          <a:p>
            <a:pPr lvl="1"/>
            <a:r>
              <a:rPr lang="en-GB" sz="1600" dirty="0"/>
              <a:t>Distribution of receptors</a:t>
            </a:r>
          </a:p>
          <a:p>
            <a:pPr lvl="1"/>
            <a:r>
              <a:rPr lang="en-GB" sz="1600" dirty="0"/>
              <a:t>Neuromodulators involved</a:t>
            </a:r>
          </a:p>
          <a:p>
            <a:pPr lvl="1"/>
            <a:r>
              <a:rPr lang="en-GB" sz="1600" dirty="0"/>
              <a:t>Map of neurotransmitters</a:t>
            </a:r>
          </a:p>
          <a:p>
            <a:pPr lvl="1"/>
            <a:r>
              <a:rPr lang="en-GB" sz="1600" dirty="0"/>
              <a:t>Micro-connectivity (cluster organization)</a:t>
            </a:r>
          </a:p>
          <a:p>
            <a:pPr lvl="1"/>
            <a:r>
              <a:rPr lang="en-GB" sz="1600" dirty="0" smtClean="0"/>
              <a:t>Local connectome (macro-connectivity)</a:t>
            </a:r>
          </a:p>
          <a:p>
            <a:pPr lvl="1"/>
            <a:r>
              <a:rPr lang="en-GB" sz="1600" dirty="0" smtClean="0"/>
              <a:t>Neural region temporal dynamics</a:t>
            </a:r>
          </a:p>
          <a:p>
            <a:pPr lvl="1"/>
            <a:r>
              <a:rPr lang="en-GB" sz="1600" dirty="0" smtClean="0"/>
              <a:t>Whole brain activity</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016" y="2132856"/>
            <a:ext cx="3942456" cy="4059559"/>
          </a:xfrm>
          <a:prstGeom prst="rect">
            <a:avLst/>
          </a:prstGeom>
        </p:spPr>
      </p:pic>
      <p:sp>
        <p:nvSpPr>
          <p:cNvPr id="6" name="CasellaDiTesto 5"/>
          <p:cNvSpPr txBox="1"/>
          <p:nvPr/>
        </p:nvSpPr>
        <p:spPr>
          <a:xfrm>
            <a:off x="539552" y="6289575"/>
            <a:ext cx="8064896" cy="276999"/>
          </a:xfrm>
          <a:prstGeom prst="rect">
            <a:avLst/>
          </a:prstGeom>
          <a:noFill/>
        </p:spPr>
        <p:txBody>
          <a:bodyPr wrap="square" rtlCol="0">
            <a:spAutoFit/>
          </a:bodyPr>
          <a:lstStyle/>
          <a:p>
            <a:r>
              <a:rPr lang="en-GB" sz="1200" dirty="0" smtClean="0">
                <a:solidFill>
                  <a:schemeClr val="tx1"/>
                </a:solidFill>
              </a:rPr>
              <a:t>Image from: </a:t>
            </a:r>
            <a:r>
              <a:rPr lang="en-GB" sz="1200" dirty="0">
                <a:solidFill>
                  <a:schemeClr val="tx1"/>
                </a:solidFill>
              </a:rPr>
              <a:t>https://</a:t>
            </a:r>
            <a:r>
              <a:rPr lang="en-GB" sz="1200" dirty="0" smtClean="0">
                <a:solidFill>
                  <a:schemeClr val="tx1"/>
                </a:solidFill>
              </a:rPr>
              <a:t>www.humanbrainproject.eu</a:t>
            </a:r>
          </a:p>
        </p:txBody>
      </p:sp>
    </p:spTree>
    <p:extLst>
      <p:ext uri="{BB962C8B-B14F-4D97-AF65-F5344CB8AC3E}">
        <p14:creationId xmlns:p14="http://schemas.microsoft.com/office/powerpoint/2010/main" val="1240659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539552" y="1556792"/>
            <a:ext cx="4032447"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l"/>
            <a:r>
              <a:rPr lang="en-GB" sz="1600" b="1" dirty="0" smtClean="0">
                <a:solidFill>
                  <a:srgbClr val="FF0000"/>
                </a:solidFill>
                <a:latin typeface="Arial" charset="0"/>
              </a:rPr>
              <a:t>Functional Connectivity</a:t>
            </a:r>
            <a:endParaRPr lang="en-GB" sz="1600" b="1" dirty="0" smtClean="0">
              <a:latin typeface="Arial" charset="0"/>
            </a:endParaRPr>
          </a:p>
          <a:p>
            <a:pPr algn="l"/>
            <a:endParaRPr lang="en-GB" sz="1600" dirty="0" smtClean="0">
              <a:latin typeface="Arial" charset="0"/>
            </a:endParaRPr>
          </a:p>
          <a:p>
            <a:pPr algn="just"/>
            <a:r>
              <a:rPr lang="en-GB" sz="1600" dirty="0" smtClean="0">
                <a:latin typeface="Arial" charset="0"/>
              </a:rPr>
              <a:t>This statistical correlation analysis </a:t>
            </a:r>
            <a:r>
              <a:rPr lang="en-GB" sz="1600" dirty="0">
                <a:latin typeface="Arial" charset="0"/>
              </a:rPr>
              <a:t>quantifies </a:t>
            </a:r>
            <a:r>
              <a:rPr lang="en-GB" sz="1600" dirty="0" smtClean="0">
                <a:latin typeface="Arial" charset="0"/>
              </a:rPr>
              <a:t>dependencies </a:t>
            </a:r>
            <a:r>
              <a:rPr lang="en-GB" sz="1600" dirty="0">
                <a:latin typeface="Arial" charset="0"/>
              </a:rPr>
              <a:t>among </a:t>
            </a:r>
            <a:r>
              <a:rPr lang="en-GB" sz="1600" dirty="0" smtClean="0">
                <a:latin typeface="Arial" charset="0"/>
              </a:rPr>
              <a:t>neurophysiological events, describing statistically </a:t>
            </a:r>
            <a:r>
              <a:rPr lang="en-GB" sz="1600" dirty="0">
                <a:latin typeface="Arial" charset="0"/>
              </a:rPr>
              <a:t>significant patterns of temporal correlations. </a:t>
            </a:r>
            <a:endParaRPr lang="en-GB" sz="1600" dirty="0" smtClean="0">
              <a:latin typeface="Arial" charset="0"/>
            </a:endParaRPr>
          </a:p>
          <a:p>
            <a:pPr algn="just"/>
            <a:endParaRPr lang="en-GB" sz="1600" dirty="0">
              <a:latin typeface="Arial" charset="0"/>
            </a:endParaRPr>
          </a:p>
          <a:p>
            <a:pPr algn="just"/>
            <a:r>
              <a:rPr lang="en-GB" sz="1600" dirty="0" smtClean="0">
                <a:latin typeface="Arial" charset="0"/>
              </a:rPr>
              <a:t>In this example, images show connectivity loss </a:t>
            </a:r>
            <a:r>
              <a:rPr lang="en-GB" sz="1600" dirty="0">
                <a:latin typeface="Arial" charset="0"/>
              </a:rPr>
              <a:t>in </a:t>
            </a:r>
            <a:r>
              <a:rPr lang="en-GB" sz="1600" dirty="0" smtClean="0">
                <a:latin typeface="Arial" charset="0"/>
              </a:rPr>
              <a:t>the Default </a:t>
            </a:r>
            <a:r>
              <a:rPr lang="en-GB" sz="1600" dirty="0">
                <a:latin typeface="Arial" charset="0"/>
              </a:rPr>
              <a:t>Mode Network </a:t>
            </a:r>
            <a:r>
              <a:rPr lang="en-GB" sz="1600" dirty="0" smtClean="0">
                <a:latin typeface="Arial" charset="0"/>
              </a:rPr>
              <a:t>in early Alzheimer’s disease (B) in comparison with cognitively normal elderly.</a:t>
            </a:r>
          </a:p>
          <a:p>
            <a:pPr algn="just"/>
            <a:endParaRPr lang="en-GB" sz="1600" dirty="0" smtClean="0">
              <a:latin typeface="Arial" charset="0"/>
            </a:endParaRPr>
          </a:p>
          <a:p>
            <a:pPr algn="just"/>
            <a:r>
              <a:rPr lang="en-GB" sz="1600" dirty="0" smtClean="0">
                <a:latin typeface="Arial" charset="0"/>
              </a:rPr>
              <a:t>Images identify </a:t>
            </a:r>
            <a:r>
              <a:rPr lang="en-GB" sz="1600" dirty="0">
                <a:latin typeface="Arial" charset="0"/>
              </a:rPr>
              <a:t>statistically significant regional differences in functional connectivity of the </a:t>
            </a:r>
            <a:r>
              <a:rPr lang="en-GB" sz="1600" dirty="0" err="1">
                <a:latin typeface="Arial" charset="0"/>
              </a:rPr>
              <a:t>precuneus</a:t>
            </a:r>
            <a:r>
              <a:rPr lang="en-GB" sz="1600" dirty="0">
                <a:latin typeface="Arial" charset="0"/>
              </a:rPr>
              <a:t> between </a:t>
            </a:r>
            <a:r>
              <a:rPr lang="en-GB" sz="1600" dirty="0" smtClean="0">
                <a:latin typeface="Arial" charset="0"/>
              </a:rPr>
              <a:t>populations.  </a:t>
            </a:r>
            <a:endParaRPr lang="en-GB" sz="1600" dirty="0">
              <a:latin typeface="Arial" charset="0"/>
            </a:endParaRPr>
          </a:p>
        </p:txBody>
      </p:sp>
      <p:sp>
        <p:nvSpPr>
          <p:cNvPr id="9" name="CasellaDiTesto 8"/>
          <p:cNvSpPr txBox="1"/>
          <p:nvPr/>
        </p:nvSpPr>
        <p:spPr>
          <a:xfrm>
            <a:off x="539552" y="6289575"/>
            <a:ext cx="8064896" cy="461665"/>
          </a:xfrm>
          <a:prstGeom prst="rect">
            <a:avLst/>
          </a:prstGeom>
          <a:noFill/>
        </p:spPr>
        <p:txBody>
          <a:bodyPr wrap="square" rtlCol="0">
            <a:spAutoFit/>
          </a:bodyPr>
          <a:lstStyle/>
          <a:p>
            <a:r>
              <a:rPr lang="en-GB" sz="1200" dirty="0" smtClean="0">
                <a:solidFill>
                  <a:schemeClr val="tx1"/>
                </a:solidFill>
              </a:rPr>
              <a:t>Image from: </a:t>
            </a:r>
            <a:r>
              <a:rPr lang="en-GB" sz="1200" dirty="0" err="1" smtClean="0">
                <a:solidFill>
                  <a:schemeClr val="tx1"/>
                </a:solidFill>
              </a:rPr>
              <a:t>Sheline</a:t>
            </a:r>
            <a:r>
              <a:rPr lang="en-GB" sz="1200" dirty="0" smtClean="0">
                <a:solidFill>
                  <a:schemeClr val="tx1"/>
                </a:solidFill>
              </a:rPr>
              <a:t> &amp; </a:t>
            </a:r>
            <a:r>
              <a:rPr lang="en-GB" sz="1200" dirty="0" err="1" smtClean="0">
                <a:solidFill>
                  <a:schemeClr val="tx1"/>
                </a:solidFill>
              </a:rPr>
              <a:t>Raichle</a:t>
            </a:r>
            <a:r>
              <a:rPr lang="en-GB" sz="1200" dirty="0" smtClean="0">
                <a:solidFill>
                  <a:schemeClr val="tx1"/>
                </a:solidFill>
              </a:rPr>
              <a:t> 2013. </a:t>
            </a:r>
            <a:r>
              <a:rPr lang="en-GB" sz="1200" dirty="0">
                <a:solidFill>
                  <a:schemeClr val="tx1"/>
                </a:solidFill>
              </a:rPr>
              <a:t>Resting State Functional Connectivity in Preclinical Alzheimer’s Disease: </a:t>
            </a:r>
            <a:endParaRPr lang="en-GB" sz="1200" dirty="0" smtClean="0">
              <a:solidFill>
                <a:schemeClr val="tx1"/>
              </a:solidFill>
            </a:endParaRPr>
          </a:p>
          <a:p>
            <a:r>
              <a:rPr lang="en-GB" sz="1200" dirty="0" smtClean="0">
                <a:solidFill>
                  <a:schemeClr val="tx1"/>
                </a:solidFill>
              </a:rPr>
              <a:t>A </a:t>
            </a:r>
            <a:r>
              <a:rPr lang="en-GB" sz="1200" dirty="0">
                <a:solidFill>
                  <a:schemeClr val="tx1"/>
                </a:solidFill>
              </a:rPr>
              <a:t>Review. </a:t>
            </a:r>
            <a:r>
              <a:rPr lang="pl-PL" sz="1200" dirty="0">
                <a:solidFill>
                  <a:schemeClr val="tx1"/>
                </a:solidFill>
              </a:rPr>
              <a:t>Biol Psychiatry. </a:t>
            </a:r>
            <a:r>
              <a:rPr lang="pl-PL" sz="1200" dirty="0" smtClean="0">
                <a:solidFill>
                  <a:schemeClr val="tx1"/>
                </a:solidFill>
              </a:rPr>
              <a:t>74</a:t>
            </a:r>
            <a:r>
              <a:rPr lang="en-GB" sz="1200" dirty="0" smtClean="0">
                <a:solidFill>
                  <a:schemeClr val="tx1"/>
                </a:solidFill>
              </a:rPr>
              <a:t>:</a:t>
            </a:r>
            <a:r>
              <a:rPr lang="pl-PL" sz="1200" dirty="0" smtClean="0">
                <a:solidFill>
                  <a:schemeClr val="tx1"/>
                </a:solidFill>
              </a:rPr>
              <a:t>5</a:t>
            </a:r>
            <a:endParaRPr lang="en-GB" sz="1200" dirty="0" smtClean="0">
              <a:solidFill>
                <a:schemeClr val="tx1"/>
              </a:solidFill>
            </a:endParaRP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r="48124" b="48440"/>
          <a:stretch/>
        </p:blipFill>
        <p:spPr>
          <a:xfrm>
            <a:off x="5097343" y="1844824"/>
            <a:ext cx="3367257" cy="4024485"/>
          </a:xfrm>
          <a:prstGeom prst="rect">
            <a:avLst/>
          </a:prstGeom>
        </p:spPr>
      </p:pic>
      <p:sp>
        <p:nvSpPr>
          <p:cNvPr id="2" name="Rettangolo 1"/>
          <p:cNvSpPr/>
          <p:nvPr/>
        </p:nvSpPr>
        <p:spPr>
          <a:xfrm>
            <a:off x="8244408" y="2708920"/>
            <a:ext cx="576064" cy="432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69677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539552" y="1556792"/>
            <a:ext cx="4032447"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l"/>
            <a:r>
              <a:rPr lang="en-GB" sz="1600" b="1" dirty="0" smtClean="0">
                <a:solidFill>
                  <a:srgbClr val="FF0000"/>
                </a:solidFill>
                <a:latin typeface="Arial" charset="0"/>
              </a:rPr>
              <a:t>Effective Connectivity</a:t>
            </a:r>
            <a:endParaRPr lang="en-GB" sz="1600" b="1" dirty="0" smtClean="0">
              <a:latin typeface="Arial" charset="0"/>
            </a:endParaRPr>
          </a:p>
          <a:p>
            <a:pPr algn="l"/>
            <a:endParaRPr lang="en-GB" sz="1600" dirty="0" smtClean="0">
              <a:latin typeface="Arial" charset="0"/>
            </a:endParaRPr>
          </a:p>
          <a:p>
            <a:pPr algn="just"/>
            <a:r>
              <a:rPr lang="en-GB" sz="1600" dirty="0" smtClean="0">
                <a:latin typeface="Arial" charset="0"/>
              </a:rPr>
              <a:t>This method estimates </a:t>
            </a:r>
            <a:r>
              <a:rPr lang="en-GB" sz="1600" dirty="0">
                <a:latin typeface="Arial" charset="0"/>
              </a:rPr>
              <a:t>the directed causal </a:t>
            </a:r>
            <a:r>
              <a:rPr lang="en-GB" sz="1600" dirty="0" smtClean="0">
                <a:latin typeface="Arial" charset="0"/>
              </a:rPr>
              <a:t>influence </a:t>
            </a:r>
            <a:r>
              <a:rPr lang="en-GB" sz="1600" dirty="0">
                <a:latin typeface="Arial" charset="0"/>
              </a:rPr>
              <a:t>that neural systems exert on one another. The </a:t>
            </a:r>
            <a:r>
              <a:rPr lang="en-GB" sz="1600" dirty="0" smtClean="0">
                <a:latin typeface="Arial" charset="0"/>
              </a:rPr>
              <a:t>aim is to describe </a:t>
            </a:r>
            <a:r>
              <a:rPr lang="en-GB" sz="1600" dirty="0">
                <a:latin typeface="Arial" charset="0"/>
              </a:rPr>
              <a:t>the simplest possible circuit capable to replicate the target </a:t>
            </a:r>
            <a:r>
              <a:rPr lang="en-GB" sz="1600" dirty="0" smtClean="0">
                <a:latin typeface="Arial" charset="0"/>
              </a:rPr>
              <a:t>data. This is achieved via model comparison, testing </a:t>
            </a:r>
            <a:r>
              <a:rPr lang="en-GB" sz="1600" dirty="0">
                <a:latin typeface="Arial" charset="0"/>
              </a:rPr>
              <a:t>hypotheses concerning directed causal influence</a:t>
            </a:r>
            <a:r>
              <a:rPr lang="en-GB" sz="1600" dirty="0" smtClean="0">
                <a:latin typeface="Arial" charset="0"/>
              </a:rPr>
              <a:t>.</a:t>
            </a:r>
          </a:p>
          <a:p>
            <a:pPr algn="just"/>
            <a:endParaRPr lang="en-GB" sz="1600" dirty="0" smtClean="0">
              <a:latin typeface="Arial" charset="0"/>
            </a:endParaRPr>
          </a:p>
          <a:p>
            <a:pPr algn="just"/>
            <a:r>
              <a:rPr lang="en-GB" sz="1600" dirty="0" smtClean="0">
                <a:latin typeface="Arial" charset="0"/>
              </a:rPr>
              <a:t>In this example, the schematic encompass all the tested alternative models. The </a:t>
            </a:r>
            <a:r>
              <a:rPr lang="en-GB" sz="1600" dirty="0">
                <a:latin typeface="Arial" charset="0"/>
              </a:rPr>
              <a:t>“winning model” </a:t>
            </a:r>
            <a:r>
              <a:rPr lang="en-GB" sz="1600" dirty="0" smtClean="0">
                <a:latin typeface="Arial" charset="0"/>
              </a:rPr>
              <a:t>represents </a:t>
            </a:r>
            <a:r>
              <a:rPr lang="en-GB" sz="1600" dirty="0">
                <a:latin typeface="Arial" charset="0"/>
              </a:rPr>
              <a:t>the best fit for the target data in </a:t>
            </a:r>
            <a:r>
              <a:rPr lang="en-GB" sz="1600" dirty="0" smtClean="0">
                <a:latin typeface="Arial" charset="0"/>
              </a:rPr>
              <a:t>controls (left) and </a:t>
            </a:r>
            <a:r>
              <a:rPr lang="en-GB" sz="1600" dirty="0">
                <a:latin typeface="Arial" charset="0"/>
              </a:rPr>
              <a:t>patients </a:t>
            </a:r>
            <a:r>
              <a:rPr lang="en-GB" sz="1600" dirty="0" smtClean="0">
                <a:latin typeface="Arial" charset="0"/>
              </a:rPr>
              <a:t>(right) with </a:t>
            </a:r>
            <a:r>
              <a:rPr lang="en-GB" sz="1600" dirty="0">
                <a:latin typeface="Arial" charset="0"/>
              </a:rPr>
              <a:t>major depressive disorder (MDD</a:t>
            </a:r>
            <a:r>
              <a:rPr lang="en-GB" sz="1600" dirty="0" smtClean="0">
                <a:latin typeface="Arial" charset="0"/>
              </a:rPr>
              <a:t>). </a:t>
            </a:r>
          </a:p>
          <a:p>
            <a:pPr algn="just"/>
            <a:endParaRPr lang="en-GB" sz="1600" dirty="0" smtClean="0">
              <a:latin typeface="Arial" charset="0"/>
            </a:endParaRPr>
          </a:p>
          <a:p>
            <a:pPr algn="just"/>
            <a:r>
              <a:rPr lang="en-GB" sz="1600" i="1" dirty="0" smtClean="0">
                <a:latin typeface="Arial" charset="0"/>
              </a:rPr>
              <a:t>Note </a:t>
            </a:r>
            <a:r>
              <a:rPr lang="en-GB" sz="1600" i="1" dirty="0">
                <a:latin typeface="Arial" charset="0"/>
              </a:rPr>
              <a:t>the presence of </a:t>
            </a:r>
            <a:r>
              <a:rPr lang="en-GB" sz="1600" i="1" dirty="0" smtClean="0">
                <a:latin typeface="Arial" charset="0"/>
              </a:rPr>
              <a:t>constraints, directionality and connectivity value.</a:t>
            </a:r>
            <a:endParaRPr lang="en-GB" sz="1600" i="1" dirty="0">
              <a:latin typeface="Arial" charset="0"/>
            </a:endParaRPr>
          </a:p>
          <a:p>
            <a:pPr algn="just"/>
            <a:endParaRPr lang="en-GB" sz="1600" dirty="0" smtClean="0">
              <a:latin typeface="Arial" charset="0"/>
            </a:endParaRPr>
          </a:p>
          <a:p>
            <a:pPr algn="just"/>
            <a:endParaRPr lang="en-GB" sz="1600" dirty="0">
              <a:latin typeface="Arial" charset="0"/>
            </a:endParaRPr>
          </a:p>
        </p:txBody>
      </p:sp>
      <p:sp>
        <p:nvSpPr>
          <p:cNvPr id="2" name="Rettangolo 1"/>
          <p:cNvSpPr/>
          <p:nvPr/>
        </p:nvSpPr>
        <p:spPr>
          <a:xfrm>
            <a:off x="8244408" y="2708920"/>
            <a:ext cx="576064" cy="432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 name="CasellaDiTesto 6"/>
          <p:cNvSpPr txBox="1"/>
          <p:nvPr/>
        </p:nvSpPr>
        <p:spPr>
          <a:xfrm>
            <a:off x="539552" y="6289575"/>
            <a:ext cx="8064896" cy="461665"/>
          </a:xfrm>
          <a:prstGeom prst="rect">
            <a:avLst/>
          </a:prstGeom>
          <a:noFill/>
        </p:spPr>
        <p:txBody>
          <a:bodyPr wrap="square" rtlCol="0">
            <a:spAutoFit/>
          </a:bodyPr>
          <a:lstStyle/>
          <a:p>
            <a:r>
              <a:rPr lang="en-GB" sz="1200" dirty="0" smtClean="0">
                <a:solidFill>
                  <a:schemeClr val="tx1"/>
                </a:solidFill>
              </a:rPr>
              <a:t>Image from</a:t>
            </a:r>
            <a:r>
              <a:rPr lang="en-GB" sz="1200" dirty="0">
                <a:solidFill>
                  <a:schemeClr val="tx1"/>
                </a:solidFill>
              </a:rPr>
              <a:t>: </a:t>
            </a:r>
            <a:r>
              <a:rPr lang="en-GB" sz="1200" dirty="0" err="1" smtClean="0">
                <a:solidFill>
                  <a:schemeClr val="tx1"/>
                </a:solidFill>
              </a:rPr>
              <a:t>Iwabuchi</a:t>
            </a:r>
            <a:r>
              <a:rPr lang="en-GB" sz="1200" dirty="0" smtClean="0">
                <a:solidFill>
                  <a:schemeClr val="tx1"/>
                </a:solidFill>
              </a:rPr>
              <a:t> et al. 2014. </a:t>
            </a:r>
            <a:r>
              <a:rPr lang="en-GB" sz="1200" dirty="0">
                <a:solidFill>
                  <a:schemeClr val="tx1"/>
                </a:solidFill>
              </a:rPr>
              <a:t>Alterations in effective connectivity anchored on the insula in major depressive </a:t>
            </a:r>
            <a:r>
              <a:rPr lang="en-GB" sz="1200" dirty="0" smtClean="0">
                <a:solidFill>
                  <a:schemeClr val="tx1"/>
                </a:solidFill>
              </a:rPr>
              <a:t>disorder. </a:t>
            </a:r>
            <a:r>
              <a:rPr lang="pl-PL" sz="1200" dirty="0">
                <a:solidFill>
                  <a:schemeClr val="tx1"/>
                </a:solidFill>
              </a:rPr>
              <a:t>European Neuropsychopharmacology. </a:t>
            </a:r>
            <a:r>
              <a:rPr lang="en-GB" sz="1200" dirty="0" smtClean="0">
                <a:solidFill>
                  <a:schemeClr val="tx1"/>
                </a:solidFill>
              </a:rPr>
              <a:t>24:11</a:t>
            </a: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972464"/>
            <a:ext cx="4122092" cy="1721385"/>
          </a:xfrm>
          <a:prstGeom prst="rect">
            <a:avLst/>
          </a:prstGeom>
        </p:spPr>
      </p:pic>
      <p:sp>
        <p:nvSpPr>
          <p:cNvPr id="13" name="Ovale 12"/>
          <p:cNvSpPr/>
          <p:nvPr/>
        </p:nvSpPr>
        <p:spPr>
          <a:xfrm>
            <a:off x="6012160" y="3285024"/>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3</a:t>
            </a:r>
            <a:endParaRPr lang="en-GB" dirty="0"/>
          </a:p>
        </p:txBody>
      </p:sp>
      <p:cxnSp>
        <p:nvCxnSpPr>
          <p:cNvPr id="15" name="Connettore 2 14"/>
          <p:cNvCxnSpPr/>
          <p:nvPr/>
        </p:nvCxnSpPr>
        <p:spPr>
          <a:xfrm flipH="1">
            <a:off x="5580112" y="2312856"/>
            <a:ext cx="468072" cy="396064"/>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16" name="Connettore 2 15"/>
          <p:cNvCxnSpPr>
            <a:stCxn id="12" idx="2"/>
            <a:endCxn id="13" idx="0"/>
          </p:cNvCxnSpPr>
          <p:nvPr/>
        </p:nvCxnSpPr>
        <p:spPr>
          <a:xfrm flipH="1">
            <a:off x="6192160" y="2888920"/>
            <a:ext cx="540080" cy="396104"/>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17" name="Connettore 2 16"/>
          <p:cNvCxnSpPr>
            <a:stCxn id="11" idx="6"/>
            <a:endCxn id="13" idx="0"/>
          </p:cNvCxnSpPr>
          <p:nvPr/>
        </p:nvCxnSpPr>
        <p:spPr>
          <a:xfrm>
            <a:off x="5724088" y="2888920"/>
            <a:ext cx="468072" cy="396104"/>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18" name="Connettore 2 17"/>
          <p:cNvCxnSpPr>
            <a:stCxn id="11" idx="7"/>
            <a:endCxn id="10" idx="3"/>
          </p:cNvCxnSpPr>
          <p:nvPr/>
        </p:nvCxnSpPr>
        <p:spPr>
          <a:xfrm flipV="1">
            <a:off x="5671367" y="2440135"/>
            <a:ext cx="393514" cy="321506"/>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19" name="Connettore 2 18"/>
          <p:cNvCxnSpPr/>
          <p:nvPr/>
        </p:nvCxnSpPr>
        <p:spPr>
          <a:xfrm flipV="1">
            <a:off x="6338726" y="3068960"/>
            <a:ext cx="465522" cy="321546"/>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20" name="Connettore 2 19"/>
          <p:cNvCxnSpPr/>
          <p:nvPr/>
        </p:nvCxnSpPr>
        <p:spPr>
          <a:xfrm flipH="1" flipV="1">
            <a:off x="5652120" y="3035446"/>
            <a:ext cx="393514" cy="321546"/>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21" name="Connettore 2 20"/>
          <p:cNvCxnSpPr>
            <a:stCxn id="12" idx="7"/>
            <a:endCxn id="14" idx="1"/>
          </p:cNvCxnSpPr>
          <p:nvPr/>
        </p:nvCxnSpPr>
        <p:spPr>
          <a:xfrm>
            <a:off x="7039519" y="2761641"/>
            <a:ext cx="897610" cy="0"/>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22" name="Connettore 2 21"/>
          <p:cNvCxnSpPr>
            <a:stCxn id="14" idx="3"/>
            <a:endCxn id="12" idx="5"/>
          </p:cNvCxnSpPr>
          <p:nvPr/>
        </p:nvCxnSpPr>
        <p:spPr>
          <a:xfrm flipH="1">
            <a:off x="7039519" y="3016199"/>
            <a:ext cx="897610" cy="0"/>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24" name="Connettore 2 23"/>
          <p:cNvCxnSpPr/>
          <p:nvPr/>
        </p:nvCxnSpPr>
        <p:spPr>
          <a:xfrm flipV="1">
            <a:off x="5724128" y="2492896"/>
            <a:ext cx="393514" cy="321506"/>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25" name="Connettore 2 24"/>
          <p:cNvCxnSpPr>
            <a:stCxn id="10" idx="1"/>
          </p:cNvCxnSpPr>
          <p:nvPr/>
        </p:nvCxnSpPr>
        <p:spPr>
          <a:xfrm flipH="1">
            <a:off x="5472080" y="2185577"/>
            <a:ext cx="592801" cy="504096"/>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26" name="Connettore 2 25"/>
          <p:cNvCxnSpPr/>
          <p:nvPr/>
        </p:nvCxnSpPr>
        <p:spPr>
          <a:xfrm>
            <a:off x="5652120" y="2924944"/>
            <a:ext cx="468072" cy="396104"/>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27" name="Connettore 2 26"/>
          <p:cNvCxnSpPr/>
          <p:nvPr/>
        </p:nvCxnSpPr>
        <p:spPr>
          <a:xfrm flipH="1" flipV="1">
            <a:off x="5618646" y="3107454"/>
            <a:ext cx="393514" cy="321546"/>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sp>
        <p:nvSpPr>
          <p:cNvPr id="11" name="Ovale 10"/>
          <p:cNvSpPr/>
          <p:nvPr/>
        </p:nvSpPr>
        <p:spPr>
          <a:xfrm>
            <a:off x="5364088" y="2708920"/>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2</a:t>
            </a:r>
            <a:endParaRPr lang="en-GB" dirty="0"/>
          </a:p>
        </p:txBody>
      </p:sp>
      <p:cxnSp>
        <p:nvCxnSpPr>
          <p:cNvPr id="33" name="Connettore 2 32"/>
          <p:cNvCxnSpPr/>
          <p:nvPr/>
        </p:nvCxnSpPr>
        <p:spPr>
          <a:xfrm flipH="1">
            <a:off x="6264168" y="2924944"/>
            <a:ext cx="540080" cy="396104"/>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34" name="Connettore 2 33"/>
          <p:cNvCxnSpPr/>
          <p:nvPr/>
        </p:nvCxnSpPr>
        <p:spPr>
          <a:xfrm flipV="1">
            <a:off x="6372200" y="3107454"/>
            <a:ext cx="540040" cy="355060"/>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36" name="Connettore 2 35"/>
          <p:cNvCxnSpPr/>
          <p:nvPr/>
        </p:nvCxnSpPr>
        <p:spPr>
          <a:xfrm flipH="1">
            <a:off x="7092280" y="2924944"/>
            <a:ext cx="897610" cy="0"/>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37" name="Connettore 2 36"/>
          <p:cNvCxnSpPr/>
          <p:nvPr/>
        </p:nvCxnSpPr>
        <p:spPr>
          <a:xfrm>
            <a:off x="7020272" y="2852936"/>
            <a:ext cx="897610" cy="0"/>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sp>
        <p:nvSpPr>
          <p:cNvPr id="12" name="Ovale 11"/>
          <p:cNvSpPr/>
          <p:nvPr/>
        </p:nvSpPr>
        <p:spPr>
          <a:xfrm>
            <a:off x="6732240" y="2708920"/>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4</a:t>
            </a:r>
            <a:endParaRPr lang="en-GB" dirty="0"/>
          </a:p>
        </p:txBody>
      </p:sp>
      <p:sp>
        <p:nvSpPr>
          <p:cNvPr id="14" name="Ovale 13"/>
          <p:cNvSpPr/>
          <p:nvPr/>
        </p:nvSpPr>
        <p:spPr>
          <a:xfrm>
            <a:off x="7884408" y="2708920"/>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5</a:t>
            </a:r>
          </a:p>
        </p:txBody>
      </p:sp>
      <p:sp>
        <p:nvSpPr>
          <p:cNvPr id="10" name="Ovale 9"/>
          <p:cNvSpPr/>
          <p:nvPr/>
        </p:nvSpPr>
        <p:spPr>
          <a:xfrm>
            <a:off x="6012160" y="2132856"/>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1</a:t>
            </a:r>
            <a:endParaRPr lang="en-GB" dirty="0"/>
          </a:p>
        </p:txBody>
      </p:sp>
    </p:spTree>
    <p:extLst>
      <p:ext uri="{BB962C8B-B14F-4D97-AF65-F5344CB8AC3E}">
        <p14:creationId xmlns:p14="http://schemas.microsoft.com/office/powerpoint/2010/main" val="740734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539553" y="1556792"/>
            <a:ext cx="3816424"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l"/>
            <a:r>
              <a:rPr lang="en-GB" sz="1600" b="1" dirty="0" smtClean="0">
                <a:solidFill>
                  <a:srgbClr val="FF0000"/>
                </a:solidFill>
                <a:latin typeface="Arial" charset="0"/>
              </a:rPr>
              <a:t>Structural Connectivity</a:t>
            </a:r>
            <a:endParaRPr lang="en-GB" sz="1600" b="1" dirty="0" smtClean="0">
              <a:latin typeface="Arial" charset="0"/>
            </a:endParaRPr>
          </a:p>
          <a:p>
            <a:pPr algn="l"/>
            <a:endParaRPr lang="en-GB" sz="1600" dirty="0" smtClean="0">
              <a:latin typeface="Arial" charset="0"/>
            </a:endParaRPr>
          </a:p>
          <a:p>
            <a:pPr algn="just"/>
            <a:r>
              <a:rPr lang="en-GB" sz="1600" dirty="0" smtClean="0">
                <a:latin typeface="Arial" charset="0"/>
              </a:rPr>
              <a:t>This connectionist method replicates in </a:t>
            </a:r>
            <a:r>
              <a:rPr lang="en-GB" sz="1600" dirty="0" err="1">
                <a:latin typeface="Arial" charset="0"/>
              </a:rPr>
              <a:t>silico</a:t>
            </a:r>
            <a:r>
              <a:rPr lang="en-GB" sz="1600" dirty="0">
                <a:latin typeface="Arial" charset="0"/>
              </a:rPr>
              <a:t> </a:t>
            </a:r>
            <a:r>
              <a:rPr lang="en-GB" sz="1600" dirty="0" smtClean="0">
                <a:latin typeface="Arial" charset="0"/>
              </a:rPr>
              <a:t>the </a:t>
            </a:r>
            <a:r>
              <a:rPr lang="en-GB" sz="1600" dirty="0">
                <a:latin typeface="Arial" charset="0"/>
              </a:rPr>
              <a:t>anatomical </a:t>
            </a:r>
            <a:r>
              <a:rPr lang="en-GB" sz="1600" dirty="0" smtClean="0">
                <a:latin typeface="Arial" charset="0"/>
              </a:rPr>
              <a:t>features of a target neural structure: computational processes of neurons in the network and their connectivity. These simulated neural circuits are used to estimate </a:t>
            </a:r>
            <a:r>
              <a:rPr lang="en-GB" sz="1600" dirty="0">
                <a:latin typeface="Arial" charset="0"/>
              </a:rPr>
              <a:t>or predict neural dynamics and associated general computational processes under different conditions of </a:t>
            </a:r>
            <a:r>
              <a:rPr lang="en-GB" sz="1600" dirty="0" smtClean="0">
                <a:latin typeface="Arial" charset="0"/>
              </a:rPr>
              <a:t>manipulation or putative disorder.</a:t>
            </a:r>
          </a:p>
          <a:p>
            <a:pPr algn="just"/>
            <a:endParaRPr lang="en-GB" sz="1600" dirty="0" smtClean="0">
              <a:latin typeface="Arial" charset="0"/>
            </a:endParaRPr>
          </a:p>
          <a:p>
            <a:pPr algn="just"/>
            <a:r>
              <a:rPr lang="en-GB" sz="1600" dirty="0" smtClean="0">
                <a:latin typeface="Arial" charset="0"/>
              </a:rPr>
              <a:t>Examples vary significantly from highly detailed simulations of the computational processes performed by a single neuron, to networks encompassing millions of simplified neurons.</a:t>
            </a:r>
          </a:p>
          <a:p>
            <a:pPr algn="just"/>
            <a:endParaRPr lang="en-GB" sz="1600" dirty="0">
              <a:latin typeface="Arial" charset="0"/>
            </a:endParaRPr>
          </a:p>
        </p:txBody>
      </p:sp>
      <p:sp>
        <p:nvSpPr>
          <p:cNvPr id="9" name="CasellaDiTesto 8"/>
          <p:cNvSpPr txBox="1"/>
          <p:nvPr/>
        </p:nvSpPr>
        <p:spPr>
          <a:xfrm>
            <a:off x="287524" y="6289575"/>
            <a:ext cx="8568952" cy="276999"/>
          </a:xfrm>
          <a:prstGeom prst="rect">
            <a:avLst/>
          </a:prstGeom>
          <a:noFill/>
        </p:spPr>
        <p:txBody>
          <a:bodyPr wrap="square" rtlCol="0">
            <a:spAutoFit/>
          </a:bodyPr>
          <a:lstStyle/>
          <a:p>
            <a:r>
              <a:rPr lang="en-GB" sz="1200" dirty="0" smtClean="0">
                <a:solidFill>
                  <a:schemeClr val="tx1"/>
                </a:solidFill>
              </a:rPr>
              <a:t>Image from: </a:t>
            </a:r>
            <a:r>
              <a:rPr lang="en-GB" sz="1200" dirty="0" err="1">
                <a:solidFill>
                  <a:schemeClr val="tx1"/>
                </a:solidFill>
              </a:rPr>
              <a:t>Izhikevich</a:t>
            </a:r>
            <a:r>
              <a:rPr lang="en-GB" sz="1200" dirty="0">
                <a:solidFill>
                  <a:schemeClr val="tx1"/>
                </a:solidFill>
              </a:rPr>
              <a:t> </a:t>
            </a:r>
            <a:r>
              <a:rPr lang="en-GB" sz="1200" dirty="0" smtClean="0">
                <a:solidFill>
                  <a:schemeClr val="tx1"/>
                </a:solidFill>
              </a:rPr>
              <a:t>&amp; Edelman 2008 Large-scale </a:t>
            </a:r>
            <a:r>
              <a:rPr lang="en-GB" sz="1200" dirty="0">
                <a:solidFill>
                  <a:schemeClr val="tx1"/>
                </a:solidFill>
              </a:rPr>
              <a:t>model of mammalian </a:t>
            </a:r>
            <a:r>
              <a:rPr lang="en-GB" sz="1200" dirty="0" err="1">
                <a:solidFill>
                  <a:schemeClr val="tx1"/>
                </a:solidFill>
              </a:rPr>
              <a:t>thalamocortical</a:t>
            </a:r>
            <a:r>
              <a:rPr lang="en-GB" sz="1200" dirty="0">
                <a:solidFill>
                  <a:schemeClr val="tx1"/>
                </a:solidFill>
              </a:rPr>
              <a:t> </a:t>
            </a:r>
            <a:r>
              <a:rPr lang="en-GB" sz="1200" dirty="0" smtClean="0">
                <a:solidFill>
                  <a:schemeClr val="tx1"/>
                </a:solidFill>
              </a:rPr>
              <a:t>systems. PNAS 105(9)</a:t>
            </a:r>
            <a:endParaRPr lang="en-GB" sz="1200" dirty="0">
              <a:solidFill>
                <a:schemeClr val="tx1"/>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628" y="1481199"/>
            <a:ext cx="3903423" cy="4684105"/>
          </a:xfrm>
          <a:prstGeom prst="rect">
            <a:avLst/>
          </a:prstGeom>
        </p:spPr>
      </p:pic>
    </p:spTree>
    <p:extLst>
      <p:ext uri="{BB962C8B-B14F-4D97-AF65-F5344CB8AC3E}">
        <p14:creationId xmlns:p14="http://schemas.microsoft.com/office/powerpoint/2010/main" val="323992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484784"/>
            <a:ext cx="8229600" cy="4353347"/>
          </a:xfrm>
        </p:spPr>
        <p:txBody>
          <a:bodyPr/>
          <a:lstStyle/>
          <a:p>
            <a:pPr marL="0" indent="0" algn="ctr">
              <a:buNone/>
            </a:pPr>
            <a:r>
              <a:rPr lang="en-GB" sz="2400" b="1" dirty="0"/>
              <a:t>Part </a:t>
            </a:r>
            <a:r>
              <a:rPr lang="en-GB" sz="2400" b="1" dirty="0" smtClean="0"/>
              <a:t>II: input-output and temporal transformation</a:t>
            </a:r>
          </a:p>
        </p:txBody>
      </p:sp>
      <p:sp>
        <p:nvSpPr>
          <p:cNvPr id="6" name="CasellaDiTesto 5"/>
          <p:cNvSpPr txBox="1"/>
          <p:nvPr/>
        </p:nvSpPr>
        <p:spPr>
          <a:xfrm>
            <a:off x="793488" y="6289575"/>
            <a:ext cx="7557024" cy="276999"/>
          </a:xfrm>
          <a:prstGeom prst="rect">
            <a:avLst/>
          </a:prstGeom>
          <a:noFill/>
        </p:spPr>
        <p:txBody>
          <a:bodyPr wrap="square" rtlCol="0">
            <a:spAutoFit/>
          </a:bodyPr>
          <a:lstStyle/>
          <a:p>
            <a:r>
              <a:rPr lang="en-GB" sz="1200" dirty="0" smtClean="0">
                <a:solidFill>
                  <a:schemeClr val="tx1"/>
                </a:solidFill>
              </a:rPr>
              <a:t>Image</a:t>
            </a:r>
            <a:r>
              <a:rPr lang="en-GB" sz="1200" dirty="0">
                <a:solidFill>
                  <a:schemeClr val="tx1"/>
                </a:solidFill>
              </a:rPr>
              <a:t>: </a:t>
            </a:r>
            <a:r>
              <a:rPr lang="en-GB" sz="1200" dirty="0" smtClean="0">
                <a:solidFill>
                  <a:schemeClr val="tx1"/>
                </a:solidFill>
              </a:rPr>
              <a:t>J O </a:t>
            </a:r>
            <a:r>
              <a:rPr lang="en-GB" sz="1200" dirty="0">
                <a:solidFill>
                  <a:schemeClr val="tx1"/>
                </a:solidFill>
              </a:rPr>
              <a:t>Heron</a:t>
            </a:r>
            <a:endParaRPr lang="en-GB" sz="1200" dirty="0" smtClean="0">
              <a:solidFill>
                <a:schemeClr val="tx1"/>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2067272"/>
            <a:ext cx="5619750" cy="3810000"/>
          </a:xfrm>
          <a:prstGeom prst="rect">
            <a:avLst/>
          </a:prstGeom>
        </p:spPr>
      </p:pic>
    </p:spTree>
    <p:extLst>
      <p:ext uri="{BB962C8B-B14F-4D97-AF65-F5344CB8AC3E}">
        <p14:creationId xmlns:p14="http://schemas.microsoft.com/office/powerpoint/2010/main" val="2391180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Input-output transformation</a:t>
            </a:r>
            <a:endParaRPr lang="en-GB" sz="32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859" y="2492896"/>
            <a:ext cx="1798637"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4799484"/>
            <a:ext cx="1798637"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po 15"/>
          <p:cNvGrpSpPr/>
          <p:nvPr/>
        </p:nvGrpSpPr>
        <p:grpSpPr>
          <a:xfrm>
            <a:off x="107504" y="3646765"/>
            <a:ext cx="3564156" cy="2014483"/>
            <a:chOff x="107504" y="3646765"/>
            <a:chExt cx="3564156" cy="2014483"/>
          </a:xfrm>
        </p:grpSpPr>
        <mc:AlternateContent xmlns:mc="http://schemas.openxmlformats.org/markup-compatibility/2006" xmlns:a14="http://schemas.microsoft.com/office/drawing/2010/main">
          <mc:Choice Requires="a14">
            <p:sp>
              <p:nvSpPr>
                <p:cNvPr id="5" name="Ovale 4"/>
                <p:cNvSpPr/>
                <p:nvPr/>
              </p:nvSpPr>
              <p:spPr>
                <a:xfrm>
                  <a:off x="1547664" y="4221088"/>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5" name="Ovale 4"/>
                <p:cNvSpPr>
                  <a:spLocks noRot="1" noChangeAspect="1" noMove="1" noResize="1" noEditPoints="1" noAdjustHandles="1" noChangeArrowheads="1" noChangeShapeType="1" noTextEdit="1"/>
                </p:cNvSpPr>
                <p:nvPr/>
              </p:nvSpPr>
              <p:spPr>
                <a:xfrm>
                  <a:off x="1547664" y="4221088"/>
                  <a:ext cx="648072" cy="648072"/>
                </a:xfrm>
                <a:prstGeom prst="ellipse">
                  <a:avLst/>
                </a:prstGeom>
                <a:blipFill rotWithShape="1">
                  <a:blip r:embed="rId5"/>
                  <a:stretch>
                    <a:fillRect l="-63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e 14"/>
                <p:cNvSpPr/>
                <p:nvPr/>
              </p:nvSpPr>
              <p:spPr>
                <a:xfrm>
                  <a:off x="179512" y="4221088"/>
                  <a:ext cx="648072" cy="64807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15" name="Ovale 14"/>
                <p:cNvSpPr>
                  <a:spLocks noRot="1" noChangeAspect="1" noMove="1" noResize="1" noEditPoints="1" noAdjustHandles="1" noChangeArrowheads="1" noChangeShapeType="1" noTextEdit="1"/>
                </p:cNvSpPr>
                <p:nvPr/>
              </p:nvSpPr>
              <p:spPr>
                <a:xfrm>
                  <a:off x="179512" y="4221088"/>
                  <a:ext cx="648072" cy="648072"/>
                </a:xfrm>
                <a:prstGeom prst="ellipse">
                  <a:avLst/>
                </a:prstGeom>
                <a:blipFill rotWithShape="1">
                  <a:blip r:embed="rId6"/>
                  <a:stretch>
                    <a:fillRect/>
                  </a:stretch>
                </a:blipFill>
                <a:ln>
                  <a:solidFill>
                    <a:schemeClr val="bg1"/>
                  </a:solidFill>
                </a:ln>
              </p:spPr>
              <p:txBody>
                <a:bodyPr/>
                <a:lstStyle/>
                <a:p>
                  <a:r>
                    <a:rPr lang="en-GB">
                      <a:noFill/>
                    </a:rPr>
                    <a:t> </a:t>
                  </a:r>
                </a:p>
              </p:txBody>
            </p:sp>
          </mc:Fallback>
        </mc:AlternateContent>
        <p:cxnSp>
          <p:nvCxnSpPr>
            <p:cNvPr id="7" name="Connettore 2 6"/>
            <p:cNvCxnSpPr>
              <a:stCxn id="15" idx="6"/>
              <a:endCxn id="5" idx="2"/>
            </p:cNvCxnSpPr>
            <p:nvPr/>
          </p:nvCxnSpPr>
          <p:spPr>
            <a:xfrm>
              <a:off x="827584" y="4545124"/>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Ovale 17"/>
                <p:cNvSpPr/>
                <p:nvPr/>
              </p:nvSpPr>
              <p:spPr>
                <a:xfrm>
                  <a:off x="2915816" y="4221088"/>
                  <a:ext cx="648072" cy="64807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𝑦</m:t>
                            </m:r>
                          </m:e>
                          <m:sub>
                            <m:r>
                              <a:rPr lang="en-GB" b="0" i="1" smtClean="0">
                                <a:latin typeface="Cambria Math"/>
                              </a:rPr>
                              <m:t>1</m:t>
                            </m:r>
                          </m:sub>
                        </m:sSub>
                      </m:oMath>
                    </m:oMathPara>
                  </a14:m>
                  <a:endParaRPr lang="en-GB" dirty="0"/>
                </a:p>
              </p:txBody>
            </p:sp>
          </mc:Choice>
          <mc:Fallback xmlns="">
            <p:sp>
              <p:nvSpPr>
                <p:cNvPr id="18" name="Ovale 17"/>
                <p:cNvSpPr>
                  <a:spLocks noRot="1" noChangeAspect="1" noMove="1" noResize="1" noEditPoints="1" noAdjustHandles="1" noChangeArrowheads="1" noChangeShapeType="1" noTextEdit="1"/>
                </p:cNvSpPr>
                <p:nvPr/>
              </p:nvSpPr>
              <p:spPr>
                <a:xfrm>
                  <a:off x="2915816" y="4221088"/>
                  <a:ext cx="648072" cy="648072"/>
                </a:xfrm>
                <a:prstGeom prst="ellipse">
                  <a:avLst/>
                </a:prstGeom>
                <a:blipFill rotWithShape="1">
                  <a:blip r:embed="rId7"/>
                  <a:stretch>
                    <a:fillRect/>
                  </a:stretch>
                </a:blipFill>
                <a:ln>
                  <a:solidFill>
                    <a:schemeClr val="bg1"/>
                  </a:solidFill>
                </a:ln>
              </p:spPr>
              <p:txBody>
                <a:bodyPr/>
                <a:lstStyle/>
                <a:p>
                  <a:r>
                    <a:rPr lang="en-GB">
                      <a:noFill/>
                    </a:rPr>
                    <a:t> </a:t>
                  </a:r>
                </a:p>
              </p:txBody>
            </p:sp>
          </mc:Fallback>
        </mc:AlternateContent>
        <p:cxnSp>
          <p:nvCxnSpPr>
            <p:cNvPr id="19" name="Connettore 2 18"/>
            <p:cNvCxnSpPr>
              <a:stCxn id="5" idx="6"/>
              <a:endCxn id="18" idx="2"/>
            </p:cNvCxnSpPr>
            <p:nvPr/>
          </p:nvCxnSpPr>
          <p:spPr>
            <a:xfrm>
              <a:off x="2195736" y="4545124"/>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 name="CasellaDiTesto 2"/>
            <p:cNvSpPr txBox="1"/>
            <p:nvPr/>
          </p:nvSpPr>
          <p:spPr>
            <a:xfrm>
              <a:off x="107504" y="3646765"/>
              <a:ext cx="1043876" cy="646331"/>
            </a:xfrm>
            <a:prstGeom prst="rect">
              <a:avLst/>
            </a:prstGeom>
            <a:noFill/>
          </p:spPr>
          <p:txBody>
            <a:bodyPr wrap="none" rtlCol="0">
              <a:spAutoFit/>
            </a:bodyPr>
            <a:lstStyle/>
            <a:p>
              <a:r>
                <a:rPr lang="en-GB" dirty="0" smtClean="0">
                  <a:solidFill>
                    <a:schemeClr val="tx1"/>
                  </a:solidFill>
                </a:rPr>
                <a:t>Numeric</a:t>
              </a:r>
            </a:p>
            <a:p>
              <a:r>
                <a:rPr lang="en-GB" dirty="0" smtClean="0">
                  <a:solidFill>
                    <a:schemeClr val="tx1"/>
                  </a:solidFill>
                </a:rPr>
                <a:t>input</a:t>
              </a:r>
            </a:p>
          </p:txBody>
        </p:sp>
        <p:sp>
          <p:nvSpPr>
            <p:cNvPr id="13" name="CasellaDiTesto 12"/>
            <p:cNvSpPr txBox="1"/>
            <p:nvPr/>
          </p:nvSpPr>
          <p:spPr>
            <a:xfrm>
              <a:off x="1040362" y="5014917"/>
              <a:ext cx="1659430" cy="646331"/>
            </a:xfrm>
            <a:prstGeom prst="rect">
              <a:avLst/>
            </a:prstGeom>
            <a:noFill/>
          </p:spPr>
          <p:txBody>
            <a:bodyPr wrap="none" rtlCol="0">
              <a:spAutoFit/>
            </a:bodyPr>
            <a:lstStyle/>
            <a:p>
              <a:r>
                <a:rPr lang="en-GB" dirty="0" smtClean="0">
                  <a:solidFill>
                    <a:schemeClr val="tx1"/>
                  </a:solidFill>
                </a:rPr>
                <a:t>Computational</a:t>
              </a:r>
            </a:p>
            <a:p>
              <a:r>
                <a:rPr lang="en-GB" dirty="0" smtClean="0">
                  <a:solidFill>
                    <a:schemeClr val="tx1"/>
                  </a:solidFill>
                </a:rPr>
                <a:t>process</a:t>
              </a:r>
            </a:p>
          </p:txBody>
        </p:sp>
        <p:sp>
          <p:nvSpPr>
            <p:cNvPr id="14" name="CasellaDiTesto 13"/>
            <p:cNvSpPr txBox="1"/>
            <p:nvPr/>
          </p:nvSpPr>
          <p:spPr>
            <a:xfrm>
              <a:off x="2627784" y="3646765"/>
              <a:ext cx="1043876" cy="646331"/>
            </a:xfrm>
            <a:prstGeom prst="rect">
              <a:avLst/>
            </a:prstGeom>
            <a:noFill/>
          </p:spPr>
          <p:txBody>
            <a:bodyPr wrap="none" rtlCol="0">
              <a:spAutoFit/>
            </a:bodyPr>
            <a:lstStyle/>
            <a:p>
              <a:r>
                <a:rPr lang="en-GB" dirty="0" smtClean="0">
                  <a:solidFill>
                    <a:schemeClr val="tx1"/>
                  </a:solidFill>
                </a:rPr>
                <a:t>Numeric</a:t>
              </a:r>
            </a:p>
            <a:p>
              <a:r>
                <a:rPr lang="en-GB" dirty="0" smtClean="0">
                  <a:solidFill>
                    <a:schemeClr val="tx1"/>
                  </a:solidFill>
                </a:rPr>
                <a:t>output</a:t>
              </a:r>
            </a:p>
          </p:txBody>
        </p:sp>
      </p:grpSp>
      <p:grpSp>
        <p:nvGrpSpPr>
          <p:cNvPr id="12" name="Gruppo 11"/>
          <p:cNvGrpSpPr/>
          <p:nvPr/>
        </p:nvGrpSpPr>
        <p:grpSpPr>
          <a:xfrm>
            <a:off x="3347864" y="2996952"/>
            <a:ext cx="3960440" cy="792088"/>
            <a:chOff x="3851920" y="3645024"/>
            <a:chExt cx="3960440" cy="792088"/>
          </a:xfrm>
        </p:grpSpPr>
        <p:sp>
          <p:nvSpPr>
            <p:cNvPr id="4" name="Rettangolo 3"/>
            <p:cNvSpPr/>
            <p:nvPr/>
          </p:nvSpPr>
          <p:spPr>
            <a:xfrm>
              <a:off x="4499992" y="3717032"/>
              <a:ext cx="2520280" cy="720080"/>
            </a:xfrm>
            <a:prstGeom prst="rect">
              <a:avLst/>
            </a:prstGeom>
            <a:gradFill flip="none" rotWithShape="1">
              <a:gsLst>
                <a:gs pos="49000">
                  <a:srgbClr val="C00000"/>
                </a:gs>
                <a:gs pos="51000">
                  <a:schemeClr val="tx2">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Connettore 2 7"/>
            <p:cNvCxnSpPr/>
            <p:nvPr/>
          </p:nvCxnSpPr>
          <p:spPr>
            <a:xfrm>
              <a:off x="4355976" y="4148534"/>
              <a:ext cx="2967658" cy="546"/>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0" name="Ovale 19"/>
                <p:cNvSpPr/>
                <p:nvPr/>
              </p:nvSpPr>
              <p:spPr>
                <a:xfrm>
                  <a:off x="4572000" y="3645024"/>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=0</m:t>
                        </m:r>
                      </m:oMath>
                    </m:oMathPara>
                  </a14:m>
                  <a:endParaRPr lang="en-GB" dirty="0">
                    <a:solidFill>
                      <a:schemeClr val="bg2"/>
                    </a:solidFill>
                  </a:endParaRPr>
                </a:p>
              </p:txBody>
            </p:sp>
          </mc:Choice>
          <mc:Fallback xmlns="">
            <p:sp>
              <p:nvSpPr>
                <p:cNvPr id="20" name="Ovale 19"/>
                <p:cNvSpPr>
                  <a:spLocks noRot="1" noChangeAspect="1" noMove="1" noResize="1" noEditPoints="1" noAdjustHandles="1" noChangeArrowheads="1" noChangeShapeType="1" noTextEdit="1"/>
                </p:cNvSpPr>
                <p:nvPr/>
              </p:nvSpPr>
              <p:spPr>
                <a:xfrm>
                  <a:off x="4572000" y="3645024"/>
                  <a:ext cx="1195797" cy="648072"/>
                </a:xfrm>
                <a:prstGeom prst="ellipse">
                  <a:avLst/>
                </a:prstGeom>
                <a:blipFill rotWithShape="1">
                  <a:blip r:embed="rId8"/>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Ovale 20"/>
                <p:cNvSpPr/>
                <p:nvPr/>
              </p:nvSpPr>
              <p:spPr>
                <a:xfrm>
                  <a:off x="5796136" y="3645024"/>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=1</m:t>
                        </m:r>
                      </m:oMath>
                    </m:oMathPara>
                  </a14:m>
                  <a:endParaRPr lang="en-GB" dirty="0">
                    <a:solidFill>
                      <a:schemeClr val="bg2"/>
                    </a:solidFill>
                  </a:endParaRPr>
                </a:p>
              </p:txBody>
            </p:sp>
          </mc:Choice>
          <mc:Fallback xmlns="">
            <p:sp>
              <p:nvSpPr>
                <p:cNvPr id="21" name="Ovale 20"/>
                <p:cNvSpPr>
                  <a:spLocks noRot="1" noChangeAspect="1" noMove="1" noResize="1" noEditPoints="1" noAdjustHandles="1" noChangeArrowheads="1" noChangeShapeType="1" noTextEdit="1"/>
                </p:cNvSpPr>
                <p:nvPr/>
              </p:nvSpPr>
              <p:spPr>
                <a:xfrm>
                  <a:off x="5796136" y="3645024"/>
                  <a:ext cx="1195797" cy="648072"/>
                </a:xfrm>
                <a:prstGeom prst="ellipse">
                  <a:avLst/>
                </a:prstGeom>
                <a:blipFill rotWithShape="1">
                  <a:blip r:embed="rId9"/>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Ovale 21"/>
                <p:cNvSpPr/>
                <p:nvPr/>
              </p:nvSpPr>
              <p:spPr>
                <a:xfrm>
                  <a:off x="7164288" y="3789040"/>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22" name="Ovale 21"/>
                <p:cNvSpPr>
                  <a:spLocks noRot="1" noChangeAspect="1" noMove="1" noResize="1" noEditPoints="1" noAdjustHandles="1" noChangeArrowheads="1" noChangeShapeType="1" noTextEdit="1"/>
                </p:cNvSpPr>
                <p:nvPr/>
              </p:nvSpPr>
              <p:spPr>
                <a:xfrm>
                  <a:off x="7164288" y="3789040"/>
                  <a:ext cx="648072" cy="648072"/>
                </a:xfrm>
                <a:prstGeom prst="ellipse">
                  <a:avLst/>
                </a:prstGeom>
                <a:blipFill rotWithShape="1">
                  <a:blip r:embed="rId10"/>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Ovale 24"/>
                <p:cNvSpPr/>
                <p:nvPr/>
              </p:nvSpPr>
              <p:spPr>
                <a:xfrm>
                  <a:off x="3851920" y="3789040"/>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b="0" i="1" smtClean="0">
                            <a:latin typeface="Cambria Math"/>
                          </a:rPr>
                          <m:t>0</m:t>
                        </m:r>
                      </m:oMath>
                    </m:oMathPara>
                  </a14:m>
                  <a:endParaRPr lang="en-GB" dirty="0"/>
                </a:p>
              </p:txBody>
            </p:sp>
          </mc:Choice>
          <mc:Fallback xmlns="">
            <p:sp>
              <p:nvSpPr>
                <p:cNvPr id="25" name="Ovale 24"/>
                <p:cNvSpPr>
                  <a:spLocks noRot="1" noChangeAspect="1" noMove="1" noResize="1" noEditPoints="1" noAdjustHandles="1" noChangeArrowheads="1" noChangeShapeType="1" noTextEdit="1"/>
                </p:cNvSpPr>
                <p:nvPr/>
              </p:nvSpPr>
              <p:spPr>
                <a:xfrm>
                  <a:off x="3851920" y="3789040"/>
                  <a:ext cx="648072" cy="648072"/>
                </a:xfrm>
                <a:prstGeom prst="ellipse">
                  <a:avLst/>
                </a:prstGeom>
                <a:blipFill rotWithShape="1">
                  <a:blip r:embed="rId11"/>
                  <a:stretch>
                    <a:fillRect/>
                  </a:stretch>
                </a:blipFill>
                <a:ln>
                  <a:noFill/>
                </a:ln>
              </p:spPr>
              <p:txBody>
                <a:bodyPr/>
                <a:lstStyle/>
                <a:p>
                  <a:r>
                    <a:rPr lang="en-GB">
                      <a:noFill/>
                    </a:rPr>
                    <a:t> </a:t>
                  </a:r>
                </a:p>
              </p:txBody>
            </p:sp>
          </mc:Fallback>
        </mc:AlternateContent>
      </p:grpSp>
      <p:grpSp>
        <p:nvGrpSpPr>
          <p:cNvPr id="27" name="Gruppo 26"/>
          <p:cNvGrpSpPr/>
          <p:nvPr/>
        </p:nvGrpSpPr>
        <p:grpSpPr>
          <a:xfrm>
            <a:off x="3347864" y="5301208"/>
            <a:ext cx="3960440" cy="792088"/>
            <a:chOff x="3851920" y="3645024"/>
            <a:chExt cx="3960440" cy="792088"/>
          </a:xfrm>
        </p:grpSpPr>
        <p:sp>
          <p:nvSpPr>
            <p:cNvPr id="28" name="Rettangolo 27"/>
            <p:cNvSpPr/>
            <p:nvPr/>
          </p:nvSpPr>
          <p:spPr>
            <a:xfrm>
              <a:off x="4499992" y="3717032"/>
              <a:ext cx="2520280" cy="720080"/>
            </a:xfrm>
            <a:prstGeom prst="rect">
              <a:avLst/>
            </a:prstGeom>
            <a:gradFill flip="none" rotWithShape="1">
              <a:gsLst>
                <a:gs pos="25000">
                  <a:srgbClr val="C00000"/>
                </a:gs>
                <a:gs pos="75000">
                  <a:schemeClr val="tx2">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9" name="Connettore 2 28"/>
            <p:cNvCxnSpPr/>
            <p:nvPr/>
          </p:nvCxnSpPr>
          <p:spPr>
            <a:xfrm>
              <a:off x="4355976" y="4148534"/>
              <a:ext cx="2967658" cy="546"/>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0" name="Ovale 29"/>
                <p:cNvSpPr/>
                <p:nvPr/>
              </p:nvSpPr>
              <p:spPr>
                <a:xfrm>
                  <a:off x="4283968" y="3645024"/>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=0</m:t>
                        </m:r>
                      </m:oMath>
                    </m:oMathPara>
                  </a14:m>
                  <a:endParaRPr lang="en-GB" dirty="0">
                    <a:solidFill>
                      <a:schemeClr val="bg2"/>
                    </a:solidFill>
                  </a:endParaRPr>
                </a:p>
              </p:txBody>
            </p:sp>
          </mc:Choice>
          <mc:Fallback xmlns="">
            <p:sp>
              <p:nvSpPr>
                <p:cNvPr id="30" name="Ovale 29"/>
                <p:cNvSpPr>
                  <a:spLocks noRot="1" noChangeAspect="1" noMove="1" noResize="1" noEditPoints="1" noAdjustHandles="1" noChangeArrowheads="1" noChangeShapeType="1" noTextEdit="1"/>
                </p:cNvSpPr>
                <p:nvPr/>
              </p:nvSpPr>
              <p:spPr>
                <a:xfrm>
                  <a:off x="4283968" y="3645024"/>
                  <a:ext cx="1195797" cy="648072"/>
                </a:xfrm>
                <a:prstGeom prst="ellipse">
                  <a:avLst/>
                </a:prstGeom>
                <a:blipFill rotWithShape="1">
                  <a:blip r:embed="rId12"/>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Ovale 30"/>
                <p:cNvSpPr/>
                <p:nvPr/>
              </p:nvSpPr>
              <p:spPr>
                <a:xfrm>
                  <a:off x="6112507" y="3645024"/>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=1</m:t>
                        </m:r>
                      </m:oMath>
                    </m:oMathPara>
                  </a14:m>
                  <a:endParaRPr lang="en-GB" dirty="0">
                    <a:solidFill>
                      <a:schemeClr val="bg2"/>
                    </a:solidFill>
                  </a:endParaRPr>
                </a:p>
              </p:txBody>
            </p:sp>
          </mc:Choice>
          <mc:Fallback xmlns="">
            <p:sp>
              <p:nvSpPr>
                <p:cNvPr id="31" name="Ovale 30"/>
                <p:cNvSpPr>
                  <a:spLocks noRot="1" noChangeAspect="1" noMove="1" noResize="1" noEditPoints="1" noAdjustHandles="1" noChangeArrowheads="1" noChangeShapeType="1" noTextEdit="1"/>
                </p:cNvSpPr>
                <p:nvPr/>
              </p:nvSpPr>
              <p:spPr>
                <a:xfrm>
                  <a:off x="6112507" y="3645024"/>
                  <a:ext cx="1195797" cy="648072"/>
                </a:xfrm>
                <a:prstGeom prst="ellipse">
                  <a:avLst/>
                </a:prstGeom>
                <a:blipFill rotWithShape="1">
                  <a:blip r:embed="rId1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Ovale 31"/>
                <p:cNvSpPr/>
                <p:nvPr/>
              </p:nvSpPr>
              <p:spPr>
                <a:xfrm>
                  <a:off x="7164288" y="3789040"/>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32" name="Ovale 31"/>
                <p:cNvSpPr>
                  <a:spLocks noRot="1" noChangeAspect="1" noMove="1" noResize="1" noEditPoints="1" noAdjustHandles="1" noChangeArrowheads="1" noChangeShapeType="1" noTextEdit="1"/>
                </p:cNvSpPr>
                <p:nvPr/>
              </p:nvSpPr>
              <p:spPr>
                <a:xfrm>
                  <a:off x="7164288" y="3789040"/>
                  <a:ext cx="648072" cy="648072"/>
                </a:xfrm>
                <a:prstGeom prst="ellipse">
                  <a:avLst/>
                </a:prstGeom>
                <a:blipFill rotWithShape="1">
                  <a:blip r:embed="rId14"/>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Ovale 32"/>
                <p:cNvSpPr/>
                <p:nvPr/>
              </p:nvSpPr>
              <p:spPr>
                <a:xfrm>
                  <a:off x="3851920" y="3789040"/>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b="0" i="1" smtClean="0">
                            <a:latin typeface="Cambria Math"/>
                          </a:rPr>
                          <m:t>0</m:t>
                        </m:r>
                      </m:oMath>
                    </m:oMathPara>
                  </a14:m>
                  <a:endParaRPr lang="en-GB" dirty="0"/>
                </a:p>
              </p:txBody>
            </p:sp>
          </mc:Choice>
          <mc:Fallback xmlns="">
            <p:sp>
              <p:nvSpPr>
                <p:cNvPr id="33" name="Ovale 32"/>
                <p:cNvSpPr>
                  <a:spLocks noRot="1" noChangeAspect="1" noMove="1" noResize="1" noEditPoints="1" noAdjustHandles="1" noChangeArrowheads="1" noChangeShapeType="1" noTextEdit="1"/>
                </p:cNvSpPr>
                <p:nvPr/>
              </p:nvSpPr>
              <p:spPr>
                <a:xfrm>
                  <a:off x="3851920" y="3789040"/>
                  <a:ext cx="648072" cy="648072"/>
                </a:xfrm>
                <a:prstGeom prst="ellipse">
                  <a:avLst/>
                </a:prstGeom>
                <a:blipFill rotWithShape="1">
                  <a:blip r:embed="rId15"/>
                  <a:stretch>
                    <a:fillRect/>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5" name="Ovale 34"/>
              <p:cNvSpPr/>
              <p:nvPr/>
            </p:nvSpPr>
            <p:spPr>
              <a:xfrm>
                <a:off x="4572000" y="5301208"/>
                <a:ext cx="136815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b="0" dirty="0" smtClean="0">
                    <a:solidFill>
                      <a:schemeClr val="bg2"/>
                    </a:solidFill>
                  </a:rPr>
                  <a:t>0&lt;</a:t>
                </a:r>
                <a14:m>
                  <m:oMath xmlns:m="http://schemas.openxmlformats.org/officeDocument/2006/math">
                    <m:sSub>
                      <m:sSubPr>
                        <m:ctrlPr>
                          <a:rPr lang="en-GB" sz="1600" b="0" i="1" smtClean="0">
                            <a:solidFill>
                              <a:schemeClr val="bg2"/>
                            </a:solidFill>
                            <a:latin typeface="Cambria Math"/>
                          </a:rPr>
                        </m:ctrlPr>
                      </m:sSubPr>
                      <m:e>
                        <m:r>
                          <a:rPr lang="en-GB" sz="1600" b="0" i="1" smtClean="0">
                            <a:solidFill>
                              <a:schemeClr val="bg2"/>
                            </a:solidFill>
                            <a:latin typeface="Cambria Math"/>
                          </a:rPr>
                          <m:t>𝑦</m:t>
                        </m:r>
                      </m:e>
                      <m:sub>
                        <m:r>
                          <a:rPr lang="en-GB" sz="1600" b="0" i="1" smtClean="0">
                            <a:solidFill>
                              <a:schemeClr val="bg2"/>
                            </a:solidFill>
                            <a:latin typeface="Cambria Math"/>
                          </a:rPr>
                          <m:t>1</m:t>
                        </m:r>
                      </m:sub>
                    </m:sSub>
                    <m:r>
                      <a:rPr lang="en-GB" sz="1600" b="0" i="1" smtClean="0">
                        <a:solidFill>
                          <a:schemeClr val="bg2"/>
                        </a:solidFill>
                        <a:latin typeface="Cambria Math"/>
                      </a:rPr>
                      <m:t>&lt;1</m:t>
                    </m:r>
                  </m:oMath>
                </a14:m>
                <a:endParaRPr lang="en-GB" sz="1600" dirty="0">
                  <a:solidFill>
                    <a:schemeClr val="bg2"/>
                  </a:solidFill>
                </a:endParaRPr>
              </a:p>
            </p:txBody>
          </p:sp>
        </mc:Choice>
        <mc:Fallback xmlns="">
          <p:sp>
            <p:nvSpPr>
              <p:cNvPr id="35" name="Ovale 34"/>
              <p:cNvSpPr>
                <a:spLocks noRot="1" noChangeAspect="1" noMove="1" noResize="1" noEditPoints="1" noAdjustHandles="1" noChangeArrowheads="1" noChangeShapeType="1" noTextEdit="1"/>
              </p:cNvSpPr>
              <p:nvPr/>
            </p:nvSpPr>
            <p:spPr>
              <a:xfrm>
                <a:off x="4572000" y="5301208"/>
                <a:ext cx="1368152" cy="648072"/>
              </a:xfrm>
              <a:prstGeom prst="ellipse">
                <a:avLst/>
              </a:prstGeom>
              <a:blipFill rotWithShape="1">
                <a:blip r:embed="rId16"/>
                <a:stretch>
                  <a:fillRect/>
                </a:stretch>
              </a:blipFill>
              <a:ln>
                <a:noFill/>
              </a:ln>
            </p:spPr>
            <p:txBody>
              <a:bodyPr/>
              <a:lstStyle/>
              <a:p>
                <a:r>
                  <a:rPr lang="en-GB">
                    <a:noFill/>
                  </a:rPr>
                  <a:t> </a:t>
                </a:r>
              </a:p>
            </p:txBody>
          </p:sp>
        </mc:Fallback>
      </mc:AlternateContent>
      <p:cxnSp>
        <p:nvCxnSpPr>
          <p:cNvPr id="24" name="Connettore 1 23"/>
          <p:cNvCxnSpPr/>
          <p:nvPr/>
        </p:nvCxnSpPr>
        <p:spPr>
          <a:xfrm>
            <a:off x="4770022" y="5085184"/>
            <a:ext cx="18002" cy="1368152"/>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39" name="Connettore 1 38"/>
          <p:cNvCxnSpPr/>
          <p:nvPr/>
        </p:nvCxnSpPr>
        <p:spPr>
          <a:xfrm>
            <a:off x="5778134" y="5085184"/>
            <a:ext cx="18002" cy="1368152"/>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40" name="Connettore 1 39"/>
          <p:cNvCxnSpPr/>
          <p:nvPr/>
        </p:nvCxnSpPr>
        <p:spPr>
          <a:xfrm>
            <a:off x="7830362" y="4941168"/>
            <a:ext cx="18002" cy="1368152"/>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41" name="Connettore 1 40"/>
          <p:cNvCxnSpPr/>
          <p:nvPr/>
        </p:nvCxnSpPr>
        <p:spPr>
          <a:xfrm>
            <a:off x="8442430" y="4941168"/>
            <a:ext cx="18002" cy="1368152"/>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55562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Input-output transformation</a:t>
            </a:r>
            <a:endParaRPr lang="en-GB" sz="3200" dirty="0"/>
          </a:p>
        </p:txBody>
      </p:sp>
      <mc:AlternateContent xmlns:mc="http://schemas.openxmlformats.org/markup-compatibility/2006" xmlns:a14="http://schemas.microsoft.com/office/drawing/2010/main">
        <mc:Choice Requires="a14">
          <p:sp>
            <p:nvSpPr>
              <p:cNvPr id="9" name="Ovale 8"/>
              <p:cNvSpPr/>
              <p:nvPr/>
            </p:nvSpPr>
            <p:spPr>
              <a:xfrm>
                <a:off x="3059832" y="1988840"/>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9" name="Ovale 8"/>
              <p:cNvSpPr>
                <a:spLocks noRot="1" noChangeAspect="1" noMove="1" noResize="1" noEditPoints="1" noAdjustHandles="1" noChangeArrowheads="1" noChangeShapeType="1" noTextEdit="1"/>
              </p:cNvSpPr>
              <p:nvPr/>
            </p:nvSpPr>
            <p:spPr>
              <a:xfrm>
                <a:off x="3059832" y="1988840"/>
                <a:ext cx="648072" cy="648072"/>
              </a:xfrm>
              <a:prstGeom prst="ellipse">
                <a:avLst/>
              </a:prstGeom>
              <a:blipFill rotWithShape="1">
                <a:blip r:embed="rId6"/>
                <a:stretch>
                  <a:fillRect/>
                </a:stretch>
              </a:blipFill>
              <a:ln>
                <a:noFill/>
              </a:ln>
            </p:spPr>
            <p:txBody>
              <a:bodyPr/>
              <a:lstStyle/>
              <a:p>
                <a:r>
                  <a:rPr lang="en-GB">
                    <a:noFill/>
                  </a:rPr>
                  <a:t> </a:t>
                </a:r>
              </a:p>
            </p:txBody>
          </p:sp>
        </mc:Fallback>
      </mc:AlternateContent>
      <p:cxnSp>
        <p:nvCxnSpPr>
          <p:cNvPr id="10" name="Connettore 2 9"/>
          <p:cNvCxnSpPr>
            <a:stCxn id="9" idx="6"/>
            <a:endCxn id="8" idx="2"/>
          </p:cNvCxnSpPr>
          <p:nvPr/>
        </p:nvCxnSpPr>
        <p:spPr>
          <a:xfrm>
            <a:off x="3707904" y="2312876"/>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1" name="Ovale 10"/>
              <p:cNvSpPr/>
              <p:nvPr/>
            </p:nvSpPr>
            <p:spPr>
              <a:xfrm>
                <a:off x="5796136" y="1988840"/>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𝑦</m:t>
                          </m:r>
                        </m:e>
                        <m:sub>
                          <m:r>
                            <a:rPr lang="en-GB" b="0" i="1" smtClean="0">
                              <a:latin typeface="Cambria Math"/>
                            </a:rPr>
                            <m:t>1</m:t>
                          </m:r>
                        </m:sub>
                      </m:sSub>
                    </m:oMath>
                  </m:oMathPara>
                </a14:m>
                <a:endParaRPr lang="en-GB" dirty="0"/>
              </a:p>
            </p:txBody>
          </p:sp>
        </mc:Choice>
        <mc:Fallback xmlns="">
          <p:sp>
            <p:nvSpPr>
              <p:cNvPr id="11" name="Ovale 10"/>
              <p:cNvSpPr>
                <a:spLocks noRot="1" noChangeAspect="1" noMove="1" noResize="1" noEditPoints="1" noAdjustHandles="1" noChangeArrowheads="1" noChangeShapeType="1" noTextEdit="1"/>
              </p:cNvSpPr>
              <p:nvPr/>
            </p:nvSpPr>
            <p:spPr>
              <a:xfrm>
                <a:off x="5796136" y="1988840"/>
                <a:ext cx="648072" cy="648072"/>
              </a:xfrm>
              <a:prstGeom prst="ellipse">
                <a:avLst/>
              </a:prstGeom>
              <a:blipFill rotWithShape="1">
                <a:blip r:embed="rId7"/>
                <a:stretch>
                  <a:fillRect/>
                </a:stretch>
              </a:blipFill>
              <a:ln>
                <a:noFill/>
              </a:ln>
            </p:spPr>
            <p:txBody>
              <a:bodyPr/>
              <a:lstStyle/>
              <a:p>
                <a:r>
                  <a:rPr lang="en-GB">
                    <a:noFill/>
                  </a:rPr>
                  <a:t> </a:t>
                </a:r>
              </a:p>
            </p:txBody>
          </p:sp>
        </mc:Fallback>
      </mc:AlternateContent>
      <p:cxnSp>
        <p:nvCxnSpPr>
          <p:cNvPr id="12" name="Connettore 2 11"/>
          <p:cNvCxnSpPr>
            <a:stCxn id="8" idx="6"/>
            <a:endCxn id="11" idx="2"/>
          </p:cNvCxnSpPr>
          <p:nvPr/>
        </p:nvCxnSpPr>
        <p:spPr>
          <a:xfrm>
            <a:off x="5076056" y="2312876"/>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 name="Rettangolo 2"/>
          <p:cNvSpPr/>
          <p:nvPr/>
        </p:nvSpPr>
        <p:spPr>
          <a:xfrm>
            <a:off x="180020" y="5661248"/>
            <a:ext cx="8784468" cy="1200329"/>
          </a:xfrm>
          <a:prstGeom prst="rect">
            <a:avLst/>
          </a:prstGeom>
        </p:spPr>
        <p:txBody>
          <a:bodyPr wrap="square">
            <a:spAutoFit/>
          </a:bodyPr>
          <a:lstStyle/>
          <a:p>
            <a:pPr marL="0" indent="0">
              <a:buNone/>
            </a:pPr>
            <a:r>
              <a:rPr lang="en-GB" dirty="0" smtClean="0">
                <a:solidFill>
                  <a:schemeClr val="tx1"/>
                </a:solidFill>
              </a:rPr>
              <a:t>Single input (heat map, left), transformed in multiple outputs (right):</a:t>
            </a:r>
          </a:p>
          <a:p>
            <a:pPr marL="285750" indent="-285750">
              <a:buFontTx/>
              <a:buChar char="-"/>
            </a:pPr>
            <a:r>
              <a:rPr lang="en-GB" dirty="0" smtClean="0">
                <a:solidFill>
                  <a:schemeClr val="tx1"/>
                </a:solidFill>
              </a:rPr>
              <a:t>single </a:t>
            </a:r>
            <a:r>
              <a:rPr lang="en-GB" dirty="0">
                <a:solidFill>
                  <a:schemeClr val="tx1"/>
                </a:solidFill>
              </a:rPr>
              <a:t>spiking </a:t>
            </a:r>
            <a:r>
              <a:rPr lang="en-GB" dirty="0" smtClean="0">
                <a:solidFill>
                  <a:schemeClr val="tx1"/>
                </a:solidFill>
              </a:rPr>
              <a:t>neuron</a:t>
            </a:r>
          </a:p>
          <a:p>
            <a:pPr marL="285750" indent="-285750">
              <a:buFontTx/>
              <a:buChar char="-"/>
            </a:pPr>
            <a:r>
              <a:rPr lang="en-GB" dirty="0" smtClean="0">
                <a:solidFill>
                  <a:schemeClr val="tx1"/>
                </a:solidFill>
              </a:rPr>
              <a:t>cluster </a:t>
            </a:r>
            <a:r>
              <a:rPr lang="en-GB" dirty="0">
                <a:solidFill>
                  <a:schemeClr val="tx1"/>
                </a:solidFill>
              </a:rPr>
              <a:t>of spiking </a:t>
            </a:r>
            <a:r>
              <a:rPr lang="en-GB" dirty="0" smtClean="0">
                <a:solidFill>
                  <a:schemeClr val="tx1"/>
                </a:solidFill>
              </a:rPr>
              <a:t>neurons</a:t>
            </a:r>
          </a:p>
          <a:p>
            <a:pPr marL="285750" indent="-285750">
              <a:buFontTx/>
              <a:buChar char="-"/>
            </a:pPr>
            <a:r>
              <a:rPr lang="en-GB" dirty="0" smtClean="0">
                <a:solidFill>
                  <a:schemeClr val="tx1"/>
                </a:solidFill>
              </a:rPr>
              <a:t>mean </a:t>
            </a:r>
            <a:r>
              <a:rPr lang="en-GB" dirty="0">
                <a:solidFill>
                  <a:schemeClr val="tx1"/>
                </a:solidFill>
              </a:rPr>
              <a:t>field</a:t>
            </a:r>
          </a:p>
        </p:txBody>
      </p:sp>
      <p:pic>
        <p:nvPicPr>
          <p:cNvPr id="5" name="Immagine 4"/>
          <p:cNvPicPr>
            <a:picLocks noChangeAspect="1"/>
          </p:cNvPicPr>
          <p:nvPr/>
        </p:nvPicPr>
        <p:blipFill rotWithShape="1">
          <a:blip r:embed="rId8">
            <a:extLst>
              <a:ext uri="{28A0092B-C50C-407E-A947-70E740481C1C}">
                <a14:useLocalDpi xmlns:a14="http://schemas.microsoft.com/office/drawing/2010/main" val="0"/>
              </a:ext>
            </a:extLst>
          </a:blip>
          <a:srcRect l="42438" r="53000"/>
          <a:stretch/>
        </p:blipFill>
        <p:spPr>
          <a:xfrm>
            <a:off x="4283968" y="2492896"/>
            <a:ext cx="417195" cy="3048000"/>
          </a:xfrm>
          <a:prstGeom prst="rect">
            <a:avLst/>
          </a:prstGeom>
        </p:spPr>
      </p:pic>
      <p:pic>
        <p:nvPicPr>
          <p:cNvPr id="15" name="Immagine 14"/>
          <p:cNvPicPr>
            <a:picLocks noChangeAspect="1"/>
          </p:cNvPicPr>
          <p:nvPr/>
        </p:nvPicPr>
        <p:blipFill rotWithShape="1">
          <a:blip r:embed="rId8">
            <a:extLst>
              <a:ext uri="{28A0092B-C50C-407E-A947-70E740481C1C}">
                <a14:useLocalDpi xmlns:a14="http://schemas.microsoft.com/office/drawing/2010/main" val="0"/>
              </a:ext>
            </a:extLst>
          </a:blip>
          <a:srcRect l="42438" r="53000"/>
          <a:stretch/>
        </p:blipFill>
        <p:spPr>
          <a:xfrm>
            <a:off x="8331269" y="2492896"/>
            <a:ext cx="417195" cy="3048000"/>
          </a:xfrm>
          <a:prstGeom prst="rect">
            <a:avLst/>
          </a:prstGeom>
        </p:spPr>
      </p:pic>
      <mc:AlternateContent xmlns:mc="http://schemas.openxmlformats.org/markup-compatibility/2006" xmlns:a14="http://schemas.microsoft.com/office/drawing/2010/main">
        <mc:Choice Requires="a14">
          <p:sp>
            <p:nvSpPr>
              <p:cNvPr id="8" name="Ovale 7"/>
              <p:cNvSpPr/>
              <p:nvPr/>
            </p:nvSpPr>
            <p:spPr>
              <a:xfrm>
                <a:off x="4427984" y="1988840"/>
                <a:ext cx="648072" cy="648072"/>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8" name="Ovale 7"/>
              <p:cNvSpPr>
                <a:spLocks noRot="1" noChangeAspect="1" noMove="1" noResize="1" noEditPoints="1" noAdjustHandles="1" noChangeArrowheads="1" noChangeShapeType="1" noTextEdit="1"/>
              </p:cNvSpPr>
              <p:nvPr/>
            </p:nvSpPr>
            <p:spPr>
              <a:xfrm>
                <a:off x="4427984" y="1988840"/>
                <a:ext cx="648072" cy="648072"/>
              </a:xfrm>
              <a:prstGeom prst="ellipse">
                <a:avLst/>
              </a:prstGeom>
              <a:blipFill rotWithShape="1">
                <a:blip r:embed="rId9"/>
                <a:stretch>
                  <a:fillRect l="-5405"/>
                </a:stretch>
              </a:blipFill>
              <a:ln>
                <a:solidFill>
                  <a:schemeClr val="tx1"/>
                </a:solidFill>
              </a:ln>
            </p:spPr>
            <p:txBody>
              <a:bodyPr/>
              <a:lstStyle/>
              <a:p>
                <a:r>
                  <a:rPr lang="en-GB">
                    <a:noFill/>
                  </a:rPr>
                  <a:t> </a:t>
                </a:r>
              </a:p>
            </p:txBody>
          </p:sp>
        </mc:Fallback>
      </mc:AlternateContent>
      <p:sp>
        <p:nvSpPr>
          <p:cNvPr id="16" name="Rettangolo 15"/>
          <p:cNvSpPr/>
          <p:nvPr/>
        </p:nvSpPr>
        <p:spPr>
          <a:xfrm>
            <a:off x="1187624" y="5229200"/>
            <a:ext cx="3096344" cy="369332"/>
          </a:xfrm>
          <a:prstGeom prst="rect">
            <a:avLst/>
          </a:prstGeom>
        </p:spPr>
        <p:txBody>
          <a:bodyPr wrap="square">
            <a:spAutoFit/>
          </a:bodyPr>
          <a:lstStyle/>
          <a:p>
            <a:pPr marL="0" indent="0">
              <a:buNone/>
            </a:pPr>
            <a:r>
              <a:rPr lang="en-GB" dirty="0" smtClean="0">
                <a:solidFill>
                  <a:schemeClr val="tx1"/>
                </a:solidFill>
              </a:rPr>
              <a:t>Time</a:t>
            </a:r>
            <a:endParaRPr lang="en-GB" dirty="0">
              <a:solidFill>
                <a:schemeClr val="tx1"/>
              </a:solidFill>
            </a:endParaRPr>
          </a:p>
        </p:txBody>
      </p:sp>
      <p:sp>
        <p:nvSpPr>
          <p:cNvPr id="17" name="Rettangolo 16"/>
          <p:cNvSpPr/>
          <p:nvPr/>
        </p:nvSpPr>
        <p:spPr>
          <a:xfrm>
            <a:off x="5220072" y="5229200"/>
            <a:ext cx="3096344" cy="369332"/>
          </a:xfrm>
          <a:prstGeom prst="rect">
            <a:avLst/>
          </a:prstGeom>
        </p:spPr>
        <p:txBody>
          <a:bodyPr wrap="square">
            <a:spAutoFit/>
          </a:bodyPr>
          <a:lstStyle/>
          <a:p>
            <a:pPr marL="0" indent="0">
              <a:buNone/>
            </a:pPr>
            <a:r>
              <a:rPr lang="en-GB" dirty="0" smtClean="0">
                <a:solidFill>
                  <a:schemeClr val="tx1"/>
                </a:solidFill>
              </a:rPr>
              <a:t>Time</a:t>
            </a:r>
            <a:endParaRPr lang="en-GB" dirty="0">
              <a:solidFill>
                <a:schemeClr val="tx1"/>
              </a:solidFill>
            </a:endParaRPr>
          </a:p>
        </p:txBody>
      </p:sp>
      <p:sp>
        <p:nvSpPr>
          <p:cNvPr id="4" name="CasellaDiTesto 3"/>
          <p:cNvSpPr txBox="1"/>
          <p:nvPr/>
        </p:nvSpPr>
        <p:spPr>
          <a:xfrm>
            <a:off x="1380477" y="3501008"/>
            <a:ext cx="1095173" cy="369332"/>
          </a:xfrm>
          <a:prstGeom prst="rect">
            <a:avLst/>
          </a:prstGeom>
          <a:noFill/>
        </p:spPr>
        <p:txBody>
          <a:bodyPr wrap="none" rtlCol="0">
            <a:spAutoFit/>
          </a:bodyPr>
          <a:lstStyle/>
          <a:p>
            <a:r>
              <a:rPr lang="en-GB" dirty="0" smtClean="0">
                <a:solidFill>
                  <a:schemeClr val="tx1"/>
                </a:solidFill>
              </a:rPr>
              <a:t>VIDEO 1</a:t>
            </a:r>
            <a:endParaRPr lang="en-GB" dirty="0" smtClean="0">
              <a:solidFill>
                <a:schemeClr val="tx1"/>
              </a:solidFill>
            </a:endParaRPr>
          </a:p>
        </p:txBody>
      </p:sp>
    </p:spTree>
    <p:extLst>
      <p:ext uri="{BB962C8B-B14F-4D97-AF65-F5344CB8AC3E}">
        <p14:creationId xmlns:p14="http://schemas.microsoft.com/office/powerpoint/2010/main" val="2103012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Input-output transformation</a:t>
            </a:r>
            <a:endParaRPr lang="en-GB" sz="32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989" y="2060848"/>
            <a:ext cx="6870023" cy="2290007"/>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989" y="4307345"/>
            <a:ext cx="6870023" cy="2290007"/>
          </a:xfrm>
          <a:prstGeom prst="rect">
            <a:avLst/>
          </a:prstGeom>
        </p:spPr>
      </p:pic>
    </p:spTree>
    <p:extLst>
      <p:ext uri="{BB962C8B-B14F-4D97-AF65-F5344CB8AC3E}">
        <p14:creationId xmlns:p14="http://schemas.microsoft.com/office/powerpoint/2010/main" val="3263556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97180" y="980728"/>
            <a:ext cx="8549640" cy="2817918"/>
          </a:xfrm>
        </p:spPr>
        <p:txBody>
          <a:bodyPr/>
          <a:lstStyle/>
          <a:p>
            <a:pPr eaLnBrk="1" hangingPunct="1"/>
            <a:r>
              <a:rPr lang="en-GB" sz="4000" i="1" dirty="0" smtClean="0">
                <a:latin typeface="Calibri" pitchFamily="34" charset="0"/>
              </a:rPr>
              <a:t>Neural Models:</a:t>
            </a:r>
            <a:br>
              <a:rPr lang="en-GB" sz="4000" i="1" dirty="0" smtClean="0">
                <a:latin typeface="Calibri" pitchFamily="34" charset="0"/>
              </a:rPr>
            </a:br>
            <a:r>
              <a:rPr lang="en-GB" sz="4000" i="1" dirty="0" smtClean="0">
                <a:latin typeface="Calibri" pitchFamily="34" charset="0"/>
              </a:rPr>
              <a:t>how structures shape dynamics</a:t>
            </a:r>
            <a:r>
              <a:rPr lang="en-GB" sz="3200" b="1" dirty="0" smtClean="0"/>
              <a:t/>
            </a:r>
            <a:br>
              <a:rPr lang="en-GB" sz="3200" b="1" dirty="0" smtClean="0"/>
            </a:br>
            <a:r>
              <a:rPr lang="en-GB" sz="2000" b="1" dirty="0" smtClean="0"/>
              <a:t/>
            </a:r>
            <a:br>
              <a:rPr lang="en-GB" sz="2000" b="1" dirty="0" smtClean="0"/>
            </a:br>
            <a:endParaRPr lang="en-US" sz="2000" b="1" dirty="0" smtClean="0">
              <a:cs typeface="Times New Roman" pitchFamily="18" charset="0"/>
            </a:endParaRPr>
          </a:p>
        </p:txBody>
      </p:sp>
      <p:sp>
        <p:nvSpPr>
          <p:cNvPr id="9" name="Text Box 3"/>
          <p:cNvSpPr txBox="1">
            <a:spLocks noChangeArrowheads="1"/>
          </p:cNvSpPr>
          <p:nvPr/>
        </p:nvSpPr>
        <p:spPr bwMode="auto">
          <a:xfrm>
            <a:off x="611560" y="4221088"/>
            <a:ext cx="6356554"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1313" indent="-339725">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1pPr>
            <a:lvl2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2pPr>
            <a:lvl3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3pPr>
            <a:lvl4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4pPr>
            <a:lvl5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5pPr>
            <a:lvl6pPr marL="25146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6pPr>
            <a:lvl7pPr marL="29718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7pPr>
            <a:lvl8pPr marL="34290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8pPr>
            <a:lvl9pPr marL="38862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9pPr>
          </a:lstStyle>
          <a:p>
            <a:pPr marL="1588" indent="0" algn="just">
              <a:spcBef>
                <a:spcPts val="700"/>
              </a:spcBef>
              <a:buSzPct val="45000"/>
              <a:defRPr/>
            </a:pPr>
            <a:r>
              <a:rPr lang="en-GB" sz="2000" dirty="0" smtClean="0">
                <a:latin typeface="Calibri" pitchFamily="34" charset="0"/>
              </a:rPr>
              <a:t>Vincenzo G. Fiore</a:t>
            </a:r>
          </a:p>
          <a:p>
            <a:pPr marL="1588" indent="0" algn="just">
              <a:spcBef>
                <a:spcPts val="700"/>
              </a:spcBef>
              <a:buSzPct val="45000"/>
              <a:defRPr/>
            </a:pPr>
            <a:r>
              <a:rPr lang="en-US" sz="2000" dirty="0">
                <a:latin typeface="Calibri" pitchFamily="34" charset="0"/>
              </a:rPr>
              <a:t>School of Behavioral and Brain </a:t>
            </a:r>
            <a:r>
              <a:rPr lang="en-US" sz="2000" dirty="0" smtClean="0">
                <a:latin typeface="Calibri" pitchFamily="34" charset="0"/>
              </a:rPr>
              <a:t>Sciences, UTD</a:t>
            </a:r>
          </a:p>
        </p:txBody>
      </p:sp>
      <p:sp>
        <p:nvSpPr>
          <p:cNvPr id="2" name="Rettangolo 1"/>
          <p:cNvSpPr/>
          <p:nvPr/>
        </p:nvSpPr>
        <p:spPr bwMode="auto">
          <a:xfrm>
            <a:off x="0" y="6525344"/>
            <a:ext cx="9144000" cy="33265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27" y="5489156"/>
            <a:ext cx="2087608" cy="676148"/>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519" y="5628444"/>
            <a:ext cx="2112963" cy="464852"/>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880" y="4648390"/>
            <a:ext cx="1312641" cy="1650417"/>
          </a:xfrm>
          <a:prstGeom prst="rect">
            <a:avLst/>
          </a:prstGeom>
        </p:spPr>
      </p:pic>
      <p:sp>
        <p:nvSpPr>
          <p:cNvPr id="8" name="Text Box 3"/>
          <p:cNvSpPr txBox="1">
            <a:spLocks noChangeArrowheads="1"/>
          </p:cNvSpPr>
          <p:nvPr/>
        </p:nvSpPr>
        <p:spPr bwMode="auto">
          <a:xfrm>
            <a:off x="6869880" y="4380363"/>
            <a:ext cx="1312641" cy="272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341313" indent="-339725">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1pPr>
            <a:lvl2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2pPr>
            <a:lvl3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3pPr>
            <a:lvl4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4pPr>
            <a:lvl5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5pPr>
            <a:lvl6pPr marL="25146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6pPr>
            <a:lvl7pPr marL="29718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7pPr>
            <a:lvl8pPr marL="34290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8pPr>
            <a:lvl9pPr marL="3886200" indent="-228600" algn="ctr" defTabSz="449263" fontAlgn="base">
              <a:spcBef>
                <a:spcPct val="0"/>
              </a:spcBef>
              <a:spcAft>
                <a:spcPct val="0"/>
              </a:spcAft>
              <a:buClr>
                <a:srgbClr val="000000"/>
              </a:buClr>
              <a:buSzPct val="100000"/>
              <a:buFont typeface="Times New Roman" pitchFamily="16"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rgbClr val="000000"/>
                </a:solidFill>
                <a:latin typeface="Arial" charset="0"/>
                <a:cs typeface="DejaVu Sans" charset="0"/>
              </a:defRPr>
            </a:lvl9pPr>
          </a:lstStyle>
          <a:p>
            <a:pPr marL="1588" indent="0">
              <a:spcBef>
                <a:spcPts val="700"/>
              </a:spcBef>
              <a:buSzPct val="45000"/>
              <a:defRPr/>
            </a:pPr>
            <a:r>
              <a:rPr lang="en-GB" sz="1600" dirty="0" err="1" smtClean="0">
                <a:latin typeface="Calibri" pitchFamily="34" charset="0"/>
              </a:rPr>
              <a:t>Neuro</a:t>
            </a:r>
            <a:r>
              <a:rPr lang="en-GB" sz="1600" dirty="0" smtClean="0">
                <a:latin typeface="Calibri" pitchFamily="34" charset="0"/>
              </a:rPr>
              <a:t> CPU lab</a:t>
            </a:r>
            <a:endParaRPr lang="en-US" sz="1600" dirty="0" smtClean="0">
              <a:latin typeface="Calibri" pitchFamily="34" charset="0"/>
            </a:endParaRPr>
          </a:p>
        </p:txBody>
      </p:sp>
    </p:spTree>
    <p:extLst>
      <p:ext uri="{BB962C8B-B14F-4D97-AF65-F5344CB8AC3E}">
        <p14:creationId xmlns:p14="http://schemas.microsoft.com/office/powerpoint/2010/main" val="183240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Input-output transformation</a:t>
            </a:r>
            <a:endParaRPr lang="en-GB" sz="3200" dirty="0"/>
          </a:p>
        </p:txBody>
      </p:sp>
      <p:sp>
        <p:nvSpPr>
          <p:cNvPr id="3" name="Segnaposto contenuto 2"/>
          <p:cNvSpPr>
            <a:spLocks noGrp="1"/>
          </p:cNvSpPr>
          <p:nvPr>
            <p:ph idx="1"/>
          </p:nvPr>
        </p:nvSpPr>
        <p:spPr>
          <a:xfrm>
            <a:off x="457200" y="2604045"/>
            <a:ext cx="8229600" cy="3849291"/>
          </a:xfrm>
        </p:spPr>
        <p:txBody>
          <a:bodyPr/>
          <a:lstStyle/>
          <a:p>
            <a:r>
              <a:rPr lang="en-GB" sz="2400" dirty="0" smtClean="0"/>
              <a:t>Dimensionality reduction and information </a:t>
            </a:r>
            <a:r>
              <a:rPr lang="en-GB" sz="2400" dirty="0"/>
              <a:t>compression</a:t>
            </a:r>
          </a:p>
          <a:p>
            <a:endParaRPr lang="en-GB" sz="2400" dirty="0"/>
          </a:p>
        </p:txBody>
      </p:sp>
      <mc:AlternateContent xmlns:mc="http://schemas.openxmlformats.org/markup-compatibility/2006" xmlns:a14="http://schemas.microsoft.com/office/drawing/2010/main">
        <mc:Choice Requires="a14">
          <p:sp>
            <p:nvSpPr>
              <p:cNvPr id="4" name="Ovale 3"/>
              <p:cNvSpPr/>
              <p:nvPr/>
            </p:nvSpPr>
            <p:spPr>
              <a:xfrm>
                <a:off x="2267744" y="3861048"/>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4" name="Ovale 3"/>
              <p:cNvSpPr>
                <a:spLocks noRot="1" noChangeAspect="1" noMove="1" noResize="1" noEditPoints="1" noAdjustHandles="1" noChangeArrowheads="1" noChangeShapeType="1" noTextEdit="1"/>
              </p:cNvSpPr>
              <p:nvPr/>
            </p:nvSpPr>
            <p:spPr>
              <a:xfrm>
                <a:off x="2267744" y="3861048"/>
                <a:ext cx="648072" cy="648072"/>
              </a:xfrm>
              <a:prstGeom prst="ellipse">
                <a:avLst/>
              </a:prstGeom>
              <a:blipFill rotWithShape="1">
                <a:blip r:embed="rId2"/>
                <a:stretch>
                  <a:fillRect l="-6364"/>
                </a:stretch>
              </a:blipFill>
            </p:spPr>
            <p:txBody>
              <a:bodyPr/>
              <a:lstStyle/>
              <a:p>
                <a:r>
                  <a:rPr lang="en-GB">
                    <a:noFill/>
                  </a:rPr>
                  <a:t> </a:t>
                </a:r>
              </a:p>
            </p:txBody>
          </p:sp>
        </mc:Fallback>
      </mc:AlternateContent>
      <p:cxnSp>
        <p:nvCxnSpPr>
          <p:cNvPr id="6" name="Connettore 2 5"/>
          <p:cNvCxnSpPr>
            <a:stCxn id="14" idx="6"/>
            <a:endCxn id="4" idx="2"/>
          </p:cNvCxnSpPr>
          <p:nvPr/>
        </p:nvCxnSpPr>
        <p:spPr>
          <a:xfrm flipV="1">
            <a:off x="1547664" y="4185084"/>
            <a:ext cx="720080" cy="36004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7" name="Ovale 6"/>
              <p:cNvSpPr/>
              <p:nvPr/>
            </p:nvSpPr>
            <p:spPr>
              <a:xfrm>
                <a:off x="3635896" y="3861048"/>
                <a:ext cx="648072" cy="64807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𝑦</m:t>
                          </m:r>
                        </m:e>
                        <m:sub>
                          <m:r>
                            <a:rPr lang="en-GB" b="0" i="1" smtClean="0">
                              <a:latin typeface="Cambria Math"/>
                            </a:rPr>
                            <m:t>1</m:t>
                          </m:r>
                        </m:sub>
                      </m:sSub>
                    </m:oMath>
                  </m:oMathPara>
                </a14:m>
                <a:endParaRPr lang="en-GB" dirty="0"/>
              </a:p>
            </p:txBody>
          </p:sp>
        </mc:Choice>
        <mc:Fallback xmlns="">
          <p:sp>
            <p:nvSpPr>
              <p:cNvPr id="7" name="Ovale 6"/>
              <p:cNvSpPr>
                <a:spLocks noRot="1" noChangeAspect="1" noMove="1" noResize="1" noEditPoints="1" noAdjustHandles="1" noChangeArrowheads="1" noChangeShapeType="1" noTextEdit="1"/>
              </p:cNvSpPr>
              <p:nvPr/>
            </p:nvSpPr>
            <p:spPr>
              <a:xfrm>
                <a:off x="3635896" y="3861048"/>
                <a:ext cx="648072" cy="648072"/>
              </a:xfrm>
              <a:prstGeom prst="ellipse">
                <a:avLst/>
              </a:prstGeom>
              <a:blipFill rotWithShape="1">
                <a:blip r:embed="rId3"/>
                <a:stretch>
                  <a:fillRect/>
                </a:stretch>
              </a:blipFill>
              <a:ln>
                <a:solidFill>
                  <a:schemeClr val="bg1"/>
                </a:solidFill>
              </a:ln>
            </p:spPr>
            <p:txBody>
              <a:bodyPr/>
              <a:lstStyle/>
              <a:p>
                <a:r>
                  <a:rPr lang="en-GB">
                    <a:noFill/>
                  </a:rPr>
                  <a:t> </a:t>
                </a:r>
              </a:p>
            </p:txBody>
          </p:sp>
        </mc:Fallback>
      </mc:AlternateContent>
      <p:cxnSp>
        <p:nvCxnSpPr>
          <p:cNvPr id="8" name="Connettore 2 7"/>
          <p:cNvCxnSpPr>
            <a:stCxn id="4" idx="6"/>
            <a:endCxn id="7" idx="2"/>
          </p:cNvCxnSpPr>
          <p:nvPr/>
        </p:nvCxnSpPr>
        <p:spPr>
          <a:xfrm>
            <a:off x="2915816" y="4185084"/>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9" name="Ovale 8"/>
              <p:cNvSpPr/>
              <p:nvPr/>
            </p:nvSpPr>
            <p:spPr>
              <a:xfrm>
                <a:off x="899592" y="3501008"/>
                <a:ext cx="648072" cy="648072"/>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9" name="Ovale 8"/>
              <p:cNvSpPr>
                <a:spLocks noRot="1" noChangeAspect="1" noMove="1" noResize="1" noEditPoints="1" noAdjustHandles="1" noChangeArrowheads="1" noChangeShapeType="1" noTextEdit="1"/>
              </p:cNvSpPr>
              <p:nvPr/>
            </p:nvSpPr>
            <p:spPr>
              <a:xfrm>
                <a:off x="899592" y="3501008"/>
                <a:ext cx="648072" cy="648072"/>
              </a:xfrm>
              <a:prstGeom prst="ellipse">
                <a:avLst/>
              </a:prstGeom>
              <a:blipFill rotWithShape="1">
                <a:blip r:embed="rId4"/>
                <a:stretch>
                  <a:fillRect/>
                </a:stretch>
              </a:blipFill>
              <a:ln>
                <a:solidFill>
                  <a:schemeClr val="bg1"/>
                </a:solidFill>
              </a:ln>
            </p:spPr>
            <p:txBody>
              <a:bodyPr/>
              <a:lstStyle/>
              <a:p>
                <a:r>
                  <a:rPr lang="en-GB">
                    <a:noFill/>
                  </a:rPr>
                  <a:t> </a:t>
                </a:r>
              </a:p>
            </p:txBody>
          </p:sp>
        </mc:Fallback>
      </mc:AlternateContent>
      <p:cxnSp>
        <p:nvCxnSpPr>
          <p:cNvPr id="10" name="Connettore 2 9"/>
          <p:cNvCxnSpPr>
            <a:stCxn id="9" idx="6"/>
            <a:endCxn id="4" idx="2"/>
          </p:cNvCxnSpPr>
          <p:nvPr/>
        </p:nvCxnSpPr>
        <p:spPr>
          <a:xfrm>
            <a:off x="1547664" y="3825044"/>
            <a:ext cx="720080" cy="36004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Ovale 13"/>
              <p:cNvSpPr/>
              <p:nvPr/>
            </p:nvSpPr>
            <p:spPr>
              <a:xfrm>
                <a:off x="899592" y="4221088"/>
                <a:ext cx="648072" cy="648072"/>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2</m:t>
                          </m:r>
                        </m:sub>
                      </m:sSub>
                    </m:oMath>
                  </m:oMathPara>
                </a14:m>
                <a:endParaRPr lang="en-GB" dirty="0"/>
              </a:p>
            </p:txBody>
          </p:sp>
        </mc:Choice>
        <mc:Fallback xmlns="">
          <p:sp>
            <p:nvSpPr>
              <p:cNvPr id="14" name="Ovale 13"/>
              <p:cNvSpPr>
                <a:spLocks noRot="1" noChangeAspect="1" noMove="1" noResize="1" noEditPoints="1" noAdjustHandles="1" noChangeArrowheads="1" noChangeShapeType="1" noTextEdit="1"/>
              </p:cNvSpPr>
              <p:nvPr/>
            </p:nvSpPr>
            <p:spPr>
              <a:xfrm>
                <a:off x="899592" y="4221088"/>
                <a:ext cx="648072" cy="648072"/>
              </a:xfrm>
              <a:prstGeom prst="ellipse">
                <a:avLst/>
              </a:prstGeom>
              <a:blipFill rotWithShape="1">
                <a:blip r:embed="rId5"/>
                <a:stretch>
                  <a:fillRect/>
                </a:stretch>
              </a:blipFill>
              <a:ln>
                <a:solidFill>
                  <a:schemeClr val="bg1"/>
                </a:solidFill>
              </a:ln>
            </p:spPr>
            <p:txBody>
              <a:bodyPr/>
              <a:lstStyle/>
              <a:p>
                <a:r>
                  <a:rPr lang="en-GB">
                    <a:noFill/>
                  </a:rPr>
                  <a:t> </a:t>
                </a:r>
              </a:p>
            </p:txBody>
          </p:sp>
        </mc:Fallback>
      </mc:AlternateContent>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1235" y="5159524"/>
            <a:ext cx="1798637"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ttangolo 4"/>
              <p:cNvSpPr/>
              <p:nvPr/>
            </p:nvSpPr>
            <p:spPr>
              <a:xfrm>
                <a:off x="3176637" y="6093296"/>
                <a:ext cx="459259" cy="269119"/>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i="1" smtClean="0">
                          <a:solidFill>
                            <a:schemeClr val="tx1"/>
                          </a:solidFill>
                          <a:latin typeface="Cambria Math"/>
                        </a:rPr>
                        <m:t>Σ</m:t>
                      </m:r>
                      <m:sSub>
                        <m:sSubPr>
                          <m:ctrlPr>
                            <a:rPr lang="en-GB" b="0" i="1" smtClean="0">
                              <a:solidFill>
                                <a:schemeClr val="tx1"/>
                              </a:solidFill>
                              <a:latin typeface="Cambria Math"/>
                            </a:rPr>
                          </m:ctrlPr>
                        </m:sSubPr>
                        <m:e>
                          <m:r>
                            <a:rPr lang="en-GB" b="0" i="1" smtClean="0">
                              <a:solidFill>
                                <a:schemeClr val="tx1"/>
                              </a:solidFill>
                              <a:latin typeface="Cambria Math"/>
                            </a:rPr>
                            <m:t>𝑥</m:t>
                          </m:r>
                        </m:e>
                        <m:sub>
                          <m:r>
                            <a:rPr lang="en-GB" b="0" i="1" smtClean="0">
                              <a:solidFill>
                                <a:schemeClr val="tx1"/>
                              </a:solidFill>
                              <a:latin typeface="Cambria Math"/>
                            </a:rPr>
                            <m:t>𝑖</m:t>
                          </m:r>
                        </m:sub>
                      </m:sSub>
                      <m:r>
                        <m:rPr>
                          <m:sty m:val="p"/>
                        </m:rPr>
                        <a:rPr lang="el-GR" i="1" smtClean="0">
                          <a:latin typeface="Cambria Math"/>
                        </a:rPr>
                        <m:t>Σ</m:t>
                      </m:r>
                    </m:oMath>
                  </m:oMathPara>
                </a14:m>
                <a:endParaRPr lang="en-GB" dirty="0"/>
              </a:p>
            </p:txBody>
          </p:sp>
        </mc:Choice>
        <mc:Fallback xmlns="">
          <p:sp>
            <p:nvSpPr>
              <p:cNvPr id="5" name="Rettangolo 4"/>
              <p:cNvSpPr>
                <a:spLocks noRot="1" noChangeAspect="1" noMove="1" noResize="1" noEditPoints="1" noAdjustHandles="1" noChangeArrowheads="1" noChangeShapeType="1" noTextEdit="1"/>
              </p:cNvSpPr>
              <p:nvPr/>
            </p:nvSpPr>
            <p:spPr>
              <a:xfrm>
                <a:off x="3176637" y="6093296"/>
                <a:ext cx="459259" cy="269119"/>
              </a:xfrm>
              <a:prstGeom prst="rect">
                <a:avLst/>
              </a:prstGeom>
              <a:blipFill rotWithShape="1">
                <a:blip r:embed="rId8"/>
                <a:stretch>
                  <a:fillRect l="-18987" r="-8861" b="-14583"/>
                </a:stretch>
              </a:blipFill>
              <a:ln>
                <a:solidFill>
                  <a:schemeClr val="bg1"/>
                </a:solidFill>
              </a:ln>
            </p:spPr>
            <p:txBody>
              <a:bodyPr/>
              <a:lstStyle/>
              <a:p>
                <a:r>
                  <a:rPr lang="en-GB">
                    <a:noFill/>
                  </a:rPr>
                  <a:t> </a:t>
                </a:r>
              </a:p>
            </p:txBody>
          </p:sp>
        </mc:Fallback>
      </mc:AlternateContent>
      <p:grpSp>
        <p:nvGrpSpPr>
          <p:cNvPr id="2051" name="Gruppo 2050"/>
          <p:cNvGrpSpPr/>
          <p:nvPr/>
        </p:nvGrpSpPr>
        <p:grpSpPr>
          <a:xfrm>
            <a:off x="4499992" y="2780928"/>
            <a:ext cx="3960440" cy="3816424"/>
            <a:chOff x="4716016" y="2780928"/>
            <a:chExt cx="3960440" cy="3816424"/>
          </a:xfrm>
        </p:grpSpPr>
        <p:sp>
          <p:nvSpPr>
            <p:cNvPr id="15" name="Rettangolo 14"/>
            <p:cNvSpPr/>
            <p:nvPr/>
          </p:nvSpPr>
          <p:spPr>
            <a:xfrm>
              <a:off x="5292080" y="3429000"/>
              <a:ext cx="2520280" cy="2736304"/>
            </a:xfrm>
            <a:prstGeom prst="rect">
              <a:avLst/>
            </a:prstGeom>
            <a:gradFill flip="none" rotWithShape="1">
              <a:gsLst>
                <a:gs pos="15000">
                  <a:schemeClr val="tx2">
                    <a:lumMod val="75000"/>
                  </a:schemeClr>
                </a:gs>
                <a:gs pos="56000">
                  <a:srgbClr val="C00000"/>
                </a:gs>
              </a:gsLst>
              <a:path path="circle">
                <a:fillToRect l="100000" b="100000"/>
              </a:path>
              <a:tileRect t="-100000" r="-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Connettore 1 15"/>
            <p:cNvCxnSpPr/>
            <p:nvPr/>
          </p:nvCxnSpPr>
          <p:spPr>
            <a:xfrm>
              <a:off x="6012160" y="3140968"/>
              <a:ext cx="0" cy="3312368"/>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18" name="Connettore 1 17"/>
            <p:cNvCxnSpPr/>
            <p:nvPr/>
          </p:nvCxnSpPr>
          <p:spPr>
            <a:xfrm>
              <a:off x="6948264" y="3140968"/>
              <a:ext cx="0" cy="3312368"/>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19" name="Connettore 1 18"/>
            <p:cNvCxnSpPr/>
            <p:nvPr/>
          </p:nvCxnSpPr>
          <p:spPr>
            <a:xfrm>
              <a:off x="5044040" y="5301208"/>
              <a:ext cx="3312000" cy="0"/>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21" name="Connettore 1 20"/>
            <p:cNvCxnSpPr/>
            <p:nvPr/>
          </p:nvCxnSpPr>
          <p:spPr>
            <a:xfrm>
              <a:off x="5044040" y="4365104"/>
              <a:ext cx="3312000" cy="0"/>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22" name="Ovale 21"/>
                <p:cNvSpPr/>
                <p:nvPr/>
              </p:nvSpPr>
              <p:spPr>
                <a:xfrm>
                  <a:off x="5796136" y="4509120"/>
                  <a:ext cx="136815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b="0" dirty="0" smtClean="0">
                      <a:solidFill>
                        <a:schemeClr val="bg2"/>
                      </a:solidFill>
                    </a:rPr>
                    <a:t>0&lt;</a:t>
                  </a:r>
                  <a14:m>
                    <m:oMath xmlns:m="http://schemas.openxmlformats.org/officeDocument/2006/math">
                      <m:sSub>
                        <m:sSubPr>
                          <m:ctrlPr>
                            <a:rPr lang="en-GB" sz="1600" b="0" i="1" smtClean="0">
                              <a:solidFill>
                                <a:schemeClr val="bg2"/>
                              </a:solidFill>
                              <a:latin typeface="Cambria Math"/>
                            </a:rPr>
                          </m:ctrlPr>
                        </m:sSubPr>
                        <m:e>
                          <m:r>
                            <a:rPr lang="en-GB" sz="1600" b="0" i="1" smtClean="0">
                              <a:solidFill>
                                <a:schemeClr val="bg2"/>
                              </a:solidFill>
                              <a:latin typeface="Cambria Math"/>
                            </a:rPr>
                            <m:t>𝑦</m:t>
                          </m:r>
                        </m:e>
                        <m:sub>
                          <m:r>
                            <a:rPr lang="en-GB" sz="1600" b="0" i="1" smtClean="0">
                              <a:solidFill>
                                <a:schemeClr val="bg2"/>
                              </a:solidFill>
                              <a:latin typeface="Cambria Math"/>
                            </a:rPr>
                            <m:t>1</m:t>
                          </m:r>
                        </m:sub>
                      </m:sSub>
                      <m:r>
                        <a:rPr lang="en-GB" sz="1600" b="0" i="1" smtClean="0">
                          <a:solidFill>
                            <a:schemeClr val="bg2"/>
                          </a:solidFill>
                          <a:latin typeface="Cambria Math"/>
                        </a:rPr>
                        <m:t>&lt;1</m:t>
                      </m:r>
                    </m:oMath>
                  </a14:m>
                  <a:endParaRPr lang="en-GB" sz="1600" dirty="0">
                    <a:solidFill>
                      <a:schemeClr val="bg2"/>
                    </a:solidFill>
                  </a:endParaRPr>
                </a:p>
              </p:txBody>
            </p:sp>
          </mc:Choice>
          <mc:Fallback xmlns="">
            <p:sp>
              <p:nvSpPr>
                <p:cNvPr id="22" name="Ovale 21"/>
                <p:cNvSpPr>
                  <a:spLocks noRot="1" noChangeAspect="1" noMove="1" noResize="1" noEditPoints="1" noAdjustHandles="1" noChangeArrowheads="1" noChangeShapeType="1" noTextEdit="1"/>
                </p:cNvSpPr>
                <p:nvPr/>
              </p:nvSpPr>
              <p:spPr>
                <a:xfrm>
                  <a:off x="5796136" y="4509120"/>
                  <a:ext cx="1368152" cy="648072"/>
                </a:xfrm>
                <a:prstGeom prst="ellipse">
                  <a:avLst/>
                </a:prstGeom>
                <a:blipFill rotWithShape="1">
                  <a:blip r:embed="rId9"/>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Ovale 22"/>
                <p:cNvSpPr/>
                <p:nvPr/>
              </p:nvSpPr>
              <p:spPr>
                <a:xfrm>
                  <a:off x="5796136" y="3573016"/>
                  <a:ext cx="136815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b="0" dirty="0" smtClean="0">
                      <a:solidFill>
                        <a:schemeClr val="bg2"/>
                      </a:solidFill>
                    </a:rPr>
                    <a:t>0&lt;</a:t>
                  </a:r>
                  <a14:m>
                    <m:oMath xmlns:m="http://schemas.openxmlformats.org/officeDocument/2006/math">
                      <m:sSub>
                        <m:sSubPr>
                          <m:ctrlPr>
                            <a:rPr lang="en-GB" sz="1600" b="0" i="1" smtClean="0">
                              <a:solidFill>
                                <a:schemeClr val="bg2"/>
                              </a:solidFill>
                              <a:latin typeface="Cambria Math"/>
                            </a:rPr>
                          </m:ctrlPr>
                        </m:sSubPr>
                        <m:e>
                          <m:r>
                            <a:rPr lang="en-GB" sz="1600" b="0" i="1" smtClean="0">
                              <a:solidFill>
                                <a:schemeClr val="bg2"/>
                              </a:solidFill>
                              <a:latin typeface="Cambria Math"/>
                            </a:rPr>
                            <m:t>𝑦</m:t>
                          </m:r>
                        </m:e>
                        <m:sub>
                          <m:r>
                            <a:rPr lang="en-GB" sz="1600" b="0" i="1" smtClean="0">
                              <a:solidFill>
                                <a:schemeClr val="bg2"/>
                              </a:solidFill>
                              <a:latin typeface="Cambria Math"/>
                            </a:rPr>
                            <m:t>1</m:t>
                          </m:r>
                        </m:sub>
                      </m:sSub>
                      <m:r>
                        <a:rPr lang="en-GB" sz="1600" b="0" i="1" smtClean="0">
                          <a:solidFill>
                            <a:schemeClr val="bg2"/>
                          </a:solidFill>
                          <a:latin typeface="Cambria Math"/>
                        </a:rPr>
                        <m:t>&lt;1</m:t>
                      </m:r>
                    </m:oMath>
                  </a14:m>
                  <a:endParaRPr lang="en-GB" sz="1600" dirty="0">
                    <a:solidFill>
                      <a:schemeClr val="bg2"/>
                    </a:solidFill>
                  </a:endParaRPr>
                </a:p>
              </p:txBody>
            </p:sp>
          </mc:Choice>
          <mc:Fallback xmlns="">
            <p:sp>
              <p:nvSpPr>
                <p:cNvPr id="23" name="Ovale 22"/>
                <p:cNvSpPr>
                  <a:spLocks noRot="1" noChangeAspect="1" noMove="1" noResize="1" noEditPoints="1" noAdjustHandles="1" noChangeArrowheads="1" noChangeShapeType="1" noTextEdit="1"/>
                </p:cNvSpPr>
                <p:nvPr/>
              </p:nvSpPr>
              <p:spPr>
                <a:xfrm>
                  <a:off x="5796136" y="3573016"/>
                  <a:ext cx="1368152" cy="648072"/>
                </a:xfrm>
                <a:prstGeom prst="ellipse">
                  <a:avLst/>
                </a:prstGeom>
                <a:blipFill rotWithShape="1">
                  <a:blip r:embed="rId10"/>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Ovale 23"/>
                <p:cNvSpPr/>
                <p:nvPr/>
              </p:nvSpPr>
              <p:spPr>
                <a:xfrm>
                  <a:off x="6732240" y="4509120"/>
                  <a:ext cx="136815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b="0" dirty="0" smtClean="0">
                      <a:solidFill>
                        <a:schemeClr val="bg2"/>
                      </a:solidFill>
                    </a:rPr>
                    <a:t>0&lt;</a:t>
                  </a:r>
                  <a14:m>
                    <m:oMath xmlns:m="http://schemas.openxmlformats.org/officeDocument/2006/math">
                      <m:sSub>
                        <m:sSubPr>
                          <m:ctrlPr>
                            <a:rPr lang="en-GB" sz="1600" b="0" i="1" smtClean="0">
                              <a:solidFill>
                                <a:schemeClr val="bg2"/>
                              </a:solidFill>
                              <a:latin typeface="Cambria Math"/>
                            </a:rPr>
                          </m:ctrlPr>
                        </m:sSubPr>
                        <m:e>
                          <m:r>
                            <a:rPr lang="en-GB" sz="1600" b="0" i="1" smtClean="0">
                              <a:solidFill>
                                <a:schemeClr val="bg2"/>
                              </a:solidFill>
                              <a:latin typeface="Cambria Math"/>
                            </a:rPr>
                            <m:t>𝑦</m:t>
                          </m:r>
                        </m:e>
                        <m:sub>
                          <m:r>
                            <a:rPr lang="en-GB" sz="1600" b="0" i="1" smtClean="0">
                              <a:solidFill>
                                <a:schemeClr val="bg2"/>
                              </a:solidFill>
                              <a:latin typeface="Cambria Math"/>
                            </a:rPr>
                            <m:t>1</m:t>
                          </m:r>
                        </m:sub>
                      </m:sSub>
                      <m:r>
                        <a:rPr lang="en-GB" sz="1600" b="0" i="1" smtClean="0">
                          <a:solidFill>
                            <a:schemeClr val="bg2"/>
                          </a:solidFill>
                          <a:latin typeface="Cambria Math"/>
                        </a:rPr>
                        <m:t>&lt;1</m:t>
                      </m:r>
                    </m:oMath>
                  </a14:m>
                  <a:endParaRPr lang="en-GB" sz="1600" dirty="0">
                    <a:solidFill>
                      <a:schemeClr val="bg2"/>
                    </a:solidFill>
                  </a:endParaRPr>
                </a:p>
              </p:txBody>
            </p:sp>
          </mc:Choice>
          <mc:Fallback xmlns="">
            <p:sp>
              <p:nvSpPr>
                <p:cNvPr id="24" name="Ovale 23"/>
                <p:cNvSpPr>
                  <a:spLocks noRot="1" noChangeAspect="1" noMove="1" noResize="1" noEditPoints="1" noAdjustHandles="1" noChangeArrowheads="1" noChangeShapeType="1" noTextEdit="1"/>
                </p:cNvSpPr>
                <p:nvPr/>
              </p:nvSpPr>
              <p:spPr>
                <a:xfrm>
                  <a:off x="6732240" y="4509120"/>
                  <a:ext cx="1368152" cy="648072"/>
                </a:xfrm>
                <a:prstGeom prst="ellipse">
                  <a:avLst/>
                </a:prstGeom>
                <a:blipFill rotWithShape="1">
                  <a:blip r:embed="rId11"/>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Ovale 24"/>
                <p:cNvSpPr/>
                <p:nvPr/>
              </p:nvSpPr>
              <p:spPr>
                <a:xfrm>
                  <a:off x="6876256" y="3573016"/>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=1</m:t>
                        </m:r>
                      </m:oMath>
                    </m:oMathPara>
                  </a14:m>
                  <a:endParaRPr lang="en-GB" dirty="0">
                    <a:solidFill>
                      <a:schemeClr val="bg2"/>
                    </a:solidFill>
                  </a:endParaRPr>
                </a:p>
              </p:txBody>
            </p:sp>
          </mc:Choice>
          <mc:Fallback xmlns="">
            <p:sp>
              <p:nvSpPr>
                <p:cNvPr id="25" name="Ovale 24"/>
                <p:cNvSpPr>
                  <a:spLocks noRot="1" noChangeAspect="1" noMove="1" noResize="1" noEditPoints="1" noAdjustHandles="1" noChangeArrowheads="1" noChangeShapeType="1" noTextEdit="1"/>
                </p:cNvSpPr>
                <p:nvPr/>
              </p:nvSpPr>
              <p:spPr>
                <a:xfrm>
                  <a:off x="6876256" y="3573016"/>
                  <a:ext cx="1195797" cy="648072"/>
                </a:xfrm>
                <a:prstGeom prst="ellipse">
                  <a:avLst/>
                </a:prstGeom>
                <a:blipFill rotWithShape="1">
                  <a:blip r:embed="rId12"/>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Ovale 25"/>
                <p:cNvSpPr/>
                <p:nvPr/>
              </p:nvSpPr>
              <p:spPr>
                <a:xfrm>
                  <a:off x="6804248" y="5373216"/>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=0</m:t>
                        </m:r>
                      </m:oMath>
                    </m:oMathPara>
                  </a14:m>
                  <a:endParaRPr lang="en-GB" dirty="0">
                    <a:solidFill>
                      <a:schemeClr val="bg2"/>
                    </a:solidFill>
                  </a:endParaRPr>
                </a:p>
              </p:txBody>
            </p:sp>
          </mc:Choice>
          <mc:Fallback xmlns="">
            <p:sp>
              <p:nvSpPr>
                <p:cNvPr id="26" name="Ovale 25"/>
                <p:cNvSpPr>
                  <a:spLocks noRot="1" noChangeAspect="1" noMove="1" noResize="1" noEditPoints="1" noAdjustHandles="1" noChangeArrowheads="1" noChangeShapeType="1" noTextEdit="1"/>
                </p:cNvSpPr>
                <p:nvPr/>
              </p:nvSpPr>
              <p:spPr>
                <a:xfrm>
                  <a:off x="6804248" y="5373216"/>
                  <a:ext cx="1195797" cy="648072"/>
                </a:xfrm>
                <a:prstGeom prst="ellipse">
                  <a:avLst/>
                </a:prstGeom>
                <a:blipFill rotWithShape="1">
                  <a:blip r:embed="rId1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e 26"/>
                <p:cNvSpPr/>
                <p:nvPr/>
              </p:nvSpPr>
              <p:spPr>
                <a:xfrm>
                  <a:off x="5896483" y="5373216"/>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=0</m:t>
                        </m:r>
                      </m:oMath>
                    </m:oMathPara>
                  </a14:m>
                  <a:endParaRPr lang="en-GB" dirty="0">
                    <a:solidFill>
                      <a:schemeClr val="bg2"/>
                    </a:solidFill>
                  </a:endParaRPr>
                </a:p>
              </p:txBody>
            </p:sp>
          </mc:Choice>
          <mc:Fallback xmlns="">
            <p:sp>
              <p:nvSpPr>
                <p:cNvPr id="27" name="Ovale 26"/>
                <p:cNvSpPr>
                  <a:spLocks noRot="1" noChangeAspect="1" noMove="1" noResize="1" noEditPoints="1" noAdjustHandles="1" noChangeArrowheads="1" noChangeShapeType="1" noTextEdit="1"/>
                </p:cNvSpPr>
                <p:nvPr/>
              </p:nvSpPr>
              <p:spPr>
                <a:xfrm>
                  <a:off x="5896483" y="5373216"/>
                  <a:ext cx="1195797" cy="648072"/>
                </a:xfrm>
                <a:prstGeom prst="ellipse">
                  <a:avLst/>
                </a:prstGeom>
                <a:blipFill rotWithShape="1">
                  <a:blip r:embed="rId14"/>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e 27"/>
                <p:cNvSpPr/>
                <p:nvPr/>
              </p:nvSpPr>
              <p:spPr>
                <a:xfrm>
                  <a:off x="5076056" y="5373216"/>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=0</m:t>
                        </m:r>
                      </m:oMath>
                    </m:oMathPara>
                  </a14:m>
                  <a:endParaRPr lang="en-GB" dirty="0">
                    <a:solidFill>
                      <a:schemeClr val="bg2"/>
                    </a:solidFill>
                  </a:endParaRPr>
                </a:p>
              </p:txBody>
            </p:sp>
          </mc:Choice>
          <mc:Fallback xmlns="">
            <p:sp>
              <p:nvSpPr>
                <p:cNvPr id="28" name="Ovale 27"/>
                <p:cNvSpPr>
                  <a:spLocks noRot="1" noChangeAspect="1" noMove="1" noResize="1" noEditPoints="1" noAdjustHandles="1" noChangeArrowheads="1" noChangeShapeType="1" noTextEdit="1"/>
                </p:cNvSpPr>
                <p:nvPr/>
              </p:nvSpPr>
              <p:spPr>
                <a:xfrm>
                  <a:off x="5076056" y="5373216"/>
                  <a:ext cx="1195797" cy="648072"/>
                </a:xfrm>
                <a:prstGeom prst="ellipse">
                  <a:avLst/>
                </a:prstGeom>
                <a:blipFill rotWithShape="1">
                  <a:blip r:embed="rId15"/>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vale 28"/>
                <p:cNvSpPr/>
                <p:nvPr/>
              </p:nvSpPr>
              <p:spPr>
                <a:xfrm>
                  <a:off x="5076056" y="4509120"/>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=0</m:t>
                        </m:r>
                      </m:oMath>
                    </m:oMathPara>
                  </a14:m>
                  <a:endParaRPr lang="en-GB" dirty="0">
                    <a:solidFill>
                      <a:schemeClr val="bg2"/>
                    </a:solidFill>
                  </a:endParaRPr>
                </a:p>
              </p:txBody>
            </p:sp>
          </mc:Choice>
          <mc:Fallback xmlns="">
            <p:sp>
              <p:nvSpPr>
                <p:cNvPr id="29" name="Ovale 28"/>
                <p:cNvSpPr>
                  <a:spLocks noRot="1" noChangeAspect="1" noMove="1" noResize="1" noEditPoints="1" noAdjustHandles="1" noChangeArrowheads="1" noChangeShapeType="1" noTextEdit="1"/>
                </p:cNvSpPr>
                <p:nvPr/>
              </p:nvSpPr>
              <p:spPr>
                <a:xfrm>
                  <a:off x="5076056" y="4509120"/>
                  <a:ext cx="1195797" cy="648072"/>
                </a:xfrm>
                <a:prstGeom prst="ellipse">
                  <a:avLst/>
                </a:prstGeom>
                <a:blipFill rotWithShape="1">
                  <a:blip r:embed="rId16"/>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Ovale 29"/>
                <p:cNvSpPr/>
                <p:nvPr/>
              </p:nvSpPr>
              <p:spPr>
                <a:xfrm>
                  <a:off x="5076056" y="3573016"/>
                  <a:ext cx="1195797"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bg2"/>
                                </a:solidFill>
                                <a:latin typeface="Cambria Math"/>
                              </a:rPr>
                            </m:ctrlPr>
                          </m:sSubPr>
                          <m:e>
                            <m:r>
                              <a:rPr lang="en-GB" b="0" i="1" smtClean="0">
                                <a:solidFill>
                                  <a:schemeClr val="bg2"/>
                                </a:solidFill>
                                <a:latin typeface="Cambria Math"/>
                              </a:rPr>
                              <m:t>𝑦</m:t>
                            </m:r>
                          </m:e>
                          <m:sub>
                            <m:r>
                              <a:rPr lang="en-GB" b="0" i="1" smtClean="0">
                                <a:solidFill>
                                  <a:schemeClr val="bg2"/>
                                </a:solidFill>
                                <a:latin typeface="Cambria Math"/>
                              </a:rPr>
                              <m:t>1</m:t>
                            </m:r>
                          </m:sub>
                        </m:sSub>
                        <m:r>
                          <a:rPr lang="en-GB" b="0" i="1" smtClean="0">
                            <a:solidFill>
                              <a:schemeClr val="bg2"/>
                            </a:solidFill>
                            <a:latin typeface="Cambria Math"/>
                          </a:rPr>
                          <m:t>=0</m:t>
                        </m:r>
                      </m:oMath>
                    </m:oMathPara>
                  </a14:m>
                  <a:endParaRPr lang="en-GB" dirty="0">
                    <a:solidFill>
                      <a:schemeClr val="bg2"/>
                    </a:solidFill>
                  </a:endParaRPr>
                </a:p>
              </p:txBody>
            </p:sp>
          </mc:Choice>
          <mc:Fallback xmlns="">
            <p:sp>
              <p:nvSpPr>
                <p:cNvPr id="30" name="Ovale 29"/>
                <p:cNvSpPr>
                  <a:spLocks noRot="1" noChangeAspect="1" noMove="1" noResize="1" noEditPoints="1" noAdjustHandles="1" noChangeArrowheads="1" noChangeShapeType="1" noTextEdit="1"/>
                </p:cNvSpPr>
                <p:nvPr/>
              </p:nvSpPr>
              <p:spPr>
                <a:xfrm>
                  <a:off x="5076056" y="3573016"/>
                  <a:ext cx="1195797" cy="648072"/>
                </a:xfrm>
                <a:prstGeom prst="ellipse">
                  <a:avLst/>
                </a:prstGeom>
                <a:blipFill rotWithShape="1">
                  <a:blip r:embed="rId17"/>
                  <a:stretch>
                    <a:fillRect/>
                  </a:stretch>
                </a:blipFill>
                <a:ln>
                  <a:noFill/>
                </a:ln>
              </p:spPr>
              <p:txBody>
                <a:bodyPr/>
                <a:lstStyle/>
                <a:p>
                  <a:r>
                    <a:rPr lang="en-GB">
                      <a:noFill/>
                    </a:rPr>
                    <a:t> </a:t>
                  </a:r>
                </a:p>
              </p:txBody>
            </p:sp>
          </mc:Fallback>
        </mc:AlternateContent>
        <p:cxnSp>
          <p:nvCxnSpPr>
            <p:cNvPr id="31" name="Connettore 2 30"/>
            <p:cNvCxnSpPr/>
            <p:nvPr/>
          </p:nvCxnSpPr>
          <p:spPr>
            <a:xfrm flipV="1">
              <a:off x="5292080" y="3068960"/>
              <a:ext cx="0" cy="32934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3" name="Connettore 2 32"/>
            <p:cNvCxnSpPr/>
            <p:nvPr/>
          </p:nvCxnSpPr>
          <p:spPr>
            <a:xfrm>
              <a:off x="4932040" y="6165304"/>
              <a:ext cx="331236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6" name="Ovale 35"/>
                <p:cNvSpPr/>
                <p:nvPr/>
              </p:nvSpPr>
              <p:spPr>
                <a:xfrm>
                  <a:off x="8028384" y="5949280"/>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36" name="Ovale 35"/>
                <p:cNvSpPr>
                  <a:spLocks noRot="1" noChangeAspect="1" noMove="1" noResize="1" noEditPoints="1" noAdjustHandles="1" noChangeArrowheads="1" noChangeShapeType="1" noTextEdit="1"/>
                </p:cNvSpPr>
                <p:nvPr/>
              </p:nvSpPr>
              <p:spPr>
                <a:xfrm>
                  <a:off x="8028384" y="5949280"/>
                  <a:ext cx="648072" cy="648072"/>
                </a:xfrm>
                <a:prstGeom prst="ellipse">
                  <a:avLst/>
                </a:prstGeom>
                <a:blipFill rotWithShape="1">
                  <a:blip r:embed="rId18"/>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vale 36"/>
                <p:cNvSpPr/>
                <p:nvPr/>
              </p:nvSpPr>
              <p:spPr>
                <a:xfrm>
                  <a:off x="4716016" y="2780928"/>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2</m:t>
                            </m:r>
                          </m:sub>
                        </m:sSub>
                      </m:oMath>
                    </m:oMathPara>
                  </a14:m>
                  <a:endParaRPr lang="en-GB" dirty="0"/>
                </a:p>
              </p:txBody>
            </p:sp>
          </mc:Choice>
          <mc:Fallback xmlns="">
            <p:sp>
              <p:nvSpPr>
                <p:cNvPr id="37" name="Ovale 36"/>
                <p:cNvSpPr>
                  <a:spLocks noRot="1" noChangeAspect="1" noMove="1" noResize="1" noEditPoints="1" noAdjustHandles="1" noChangeArrowheads="1" noChangeShapeType="1" noTextEdit="1"/>
                </p:cNvSpPr>
                <p:nvPr/>
              </p:nvSpPr>
              <p:spPr>
                <a:xfrm>
                  <a:off x="4716016" y="2780928"/>
                  <a:ext cx="648072" cy="648072"/>
                </a:xfrm>
                <a:prstGeom prst="ellipse">
                  <a:avLst/>
                </a:prstGeom>
                <a:blipFill rotWithShape="1">
                  <a:blip r:embed="rId19"/>
                  <a:stretch>
                    <a:fillRect/>
                  </a:stretch>
                </a:blipFill>
                <a:ln>
                  <a:noFill/>
                </a:ln>
              </p:spPr>
              <p:txBody>
                <a:bodyPr/>
                <a:lstStyle/>
                <a:p>
                  <a:r>
                    <a:rPr lang="en-GB">
                      <a:noFill/>
                    </a:rPr>
                    <a:t> </a:t>
                  </a:r>
                </a:p>
              </p:txBody>
            </p:sp>
          </mc:Fallback>
        </mc:AlternateContent>
      </p:grpSp>
      <p:sp>
        <p:nvSpPr>
          <p:cNvPr id="39" name="CasellaDiTesto 38"/>
          <p:cNvSpPr txBox="1"/>
          <p:nvPr/>
        </p:nvSpPr>
        <p:spPr>
          <a:xfrm>
            <a:off x="3384108" y="3429000"/>
            <a:ext cx="1043876" cy="646331"/>
          </a:xfrm>
          <a:prstGeom prst="rect">
            <a:avLst/>
          </a:prstGeom>
          <a:noFill/>
        </p:spPr>
        <p:txBody>
          <a:bodyPr wrap="none" rtlCol="0">
            <a:spAutoFit/>
          </a:bodyPr>
          <a:lstStyle/>
          <a:p>
            <a:r>
              <a:rPr lang="en-GB" dirty="0" smtClean="0">
                <a:solidFill>
                  <a:schemeClr val="tx1"/>
                </a:solidFill>
              </a:rPr>
              <a:t>Numeric</a:t>
            </a:r>
          </a:p>
          <a:p>
            <a:r>
              <a:rPr lang="en-GB" dirty="0" smtClean="0">
                <a:solidFill>
                  <a:schemeClr val="tx1"/>
                </a:solidFill>
              </a:rPr>
              <a:t>output</a:t>
            </a:r>
          </a:p>
        </p:txBody>
      </p:sp>
      <p:sp>
        <p:nvSpPr>
          <p:cNvPr id="40" name="CasellaDiTesto 39"/>
          <p:cNvSpPr txBox="1"/>
          <p:nvPr/>
        </p:nvSpPr>
        <p:spPr>
          <a:xfrm>
            <a:off x="107504" y="3862789"/>
            <a:ext cx="1043876" cy="646331"/>
          </a:xfrm>
          <a:prstGeom prst="rect">
            <a:avLst/>
          </a:prstGeom>
          <a:noFill/>
        </p:spPr>
        <p:txBody>
          <a:bodyPr wrap="none" rtlCol="0">
            <a:spAutoFit/>
          </a:bodyPr>
          <a:lstStyle/>
          <a:p>
            <a:r>
              <a:rPr lang="en-GB" dirty="0" smtClean="0">
                <a:solidFill>
                  <a:schemeClr val="tx1"/>
                </a:solidFill>
              </a:rPr>
              <a:t>Numeric</a:t>
            </a:r>
          </a:p>
          <a:p>
            <a:r>
              <a:rPr lang="en-GB" dirty="0" smtClean="0">
                <a:solidFill>
                  <a:schemeClr val="tx1"/>
                </a:solidFill>
              </a:rPr>
              <a:t>inputs</a:t>
            </a:r>
          </a:p>
        </p:txBody>
      </p:sp>
      <p:sp>
        <p:nvSpPr>
          <p:cNvPr id="41" name="CasellaDiTesto 40"/>
          <p:cNvSpPr txBox="1"/>
          <p:nvPr/>
        </p:nvSpPr>
        <p:spPr>
          <a:xfrm>
            <a:off x="1760442" y="4581128"/>
            <a:ext cx="1659430" cy="646331"/>
          </a:xfrm>
          <a:prstGeom prst="rect">
            <a:avLst/>
          </a:prstGeom>
          <a:noFill/>
        </p:spPr>
        <p:txBody>
          <a:bodyPr wrap="none" rtlCol="0">
            <a:spAutoFit/>
          </a:bodyPr>
          <a:lstStyle/>
          <a:p>
            <a:r>
              <a:rPr lang="en-GB" dirty="0" smtClean="0">
                <a:solidFill>
                  <a:schemeClr val="tx1"/>
                </a:solidFill>
              </a:rPr>
              <a:t>Computational</a:t>
            </a:r>
          </a:p>
          <a:p>
            <a:r>
              <a:rPr lang="en-GB" dirty="0" smtClean="0">
                <a:solidFill>
                  <a:schemeClr val="tx1"/>
                </a:solidFill>
              </a:rPr>
              <a:t>process</a:t>
            </a:r>
          </a:p>
        </p:txBody>
      </p:sp>
    </p:spTree>
    <p:extLst>
      <p:ext uri="{BB962C8B-B14F-4D97-AF65-F5344CB8AC3E}">
        <p14:creationId xmlns:p14="http://schemas.microsoft.com/office/powerpoint/2010/main" val="272922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Input-output transformation</a:t>
            </a:r>
            <a:endParaRPr lang="en-GB" sz="3200" dirty="0"/>
          </a:p>
        </p:txBody>
      </p:sp>
      <p:sp>
        <p:nvSpPr>
          <p:cNvPr id="13" name="Rettangolo 12"/>
          <p:cNvSpPr/>
          <p:nvPr/>
        </p:nvSpPr>
        <p:spPr>
          <a:xfrm>
            <a:off x="180020" y="5661248"/>
            <a:ext cx="8784468" cy="646331"/>
          </a:xfrm>
          <a:prstGeom prst="rect">
            <a:avLst/>
          </a:prstGeom>
        </p:spPr>
        <p:txBody>
          <a:bodyPr wrap="square">
            <a:spAutoFit/>
          </a:bodyPr>
          <a:lstStyle/>
          <a:p>
            <a:pPr marL="0" indent="0">
              <a:buNone/>
            </a:pPr>
            <a:r>
              <a:rPr lang="en-GB" dirty="0" smtClean="0">
                <a:solidFill>
                  <a:schemeClr val="tx1"/>
                </a:solidFill>
              </a:rPr>
              <a:t>Heat maps of the input-output connectivity (left), multiple inputs (centre), and multiple outputs (centre), mean field activity.</a:t>
            </a:r>
            <a:endParaRPr lang="en-GB" dirty="0">
              <a:solidFill>
                <a:schemeClr val="tx1"/>
              </a:solidFill>
            </a:endParaRPr>
          </a:p>
        </p:txBody>
      </p:sp>
      <p:pic>
        <p:nvPicPr>
          <p:cNvPr id="16" name="Immagine 15"/>
          <p:cNvPicPr>
            <a:picLocks noChangeAspect="1"/>
          </p:cNvPicPr>
          <p:nvPr/>
        </p:nvPicPr>
        <p:blipFill rotWithShape="1">
          <a:blip r:embed="rId2">
            <a:extLst>
              <a:ext uri="{28A0092B-C50C-407E-A947-70E740481C1C}">
                <a14:useLocalDpi xmlns:a14="http://schemas.microsoft.com/office/drawing/2010/main" val="0"/>
              </a:ext>
            </a:extLst>
          </a:blip>
          <a:srcRect l="58237" r="37326"/>
          <a:stretch/>
        </p:blipFill>
        <p:spPr>
          <a:xfrm>
            <a:off x="565835" y="2469232"/>
            <a:ext cx="405765" cy="3048000"/>
          </a:xfrm>
          <a:prstGeom prst="rect">
            <a:avLst/>
          </a:prstGeom>
        </p:spPr>
      </p:pic>
      <p:grpSp>
        <p:nvGrpSpPr>
          <p:cNvPr id="4" name="Gruppo 3"/>
          <p:cNvGrpSpPr/>
          <p:nvPr/>
        </p:nvGrpSpPr>
        <p:grpSpPr>
          <a:xfrm>
            <a:off x="4355976" y="1772816"/>
            <a:ext cx="3384376" cy="936104"/>
            <a:chOff x="1763688" y="5373216"/>
            <a:chExt cx="3384376" cy="936104"/>
          </a:xfrm>
        </p:grpSpPr>
        <p:cxnSp>
          <p:nvCxnSpPr>
            <p:cNvPr id="6" name="Connettore 2 5"/>
            <p:cNvCxnSpPr>
              <a:stCxn id="12" idx="6"/>
              <a:endCxn id="5" idx="2"/>
            </p:cNvCxnSpPr>
            <p:nvPr/>
          </p:nvCxnSpPr>
          <p:spPr>
            <a:xfrm flipV="1">
              <a:off x="2411760" y="5841268"/>
              <a:ext cx="720080" cy="144016"/>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7" name="Ovale 6"/>
                <p:cNvSpPr/>
                <p:nvPr/>
              </p:nvSpPr>
              <p:spPr>
                <a:xfrm>
                  <a:off x="4499992" y="5517232"/>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𝑦</m:t>
                            </m:r>
                          </m:e>
                          <m:sub>
                            <m:r>
                              <a:rPr lang="en-GB" b="0" i="1" smtClean="0">
                                <a:latin typeface="Cambria Math"/>
                              </a:rPr>
                              <m:t>1</m:t>
                            </m:r>
                          </m:sub>
                        </m:sSub>
                      </m:oMath>
                    </m:oMathPara>
                  </a14:m>
                  <a:endParaRPr lang="en-GB" dirty="0"/>
                </a:p>
              </p:txBody>
            </p:sp>
          </mc:Choice>
          <mc:Fallback xmlns="">
            <p:sp>
              <p:nvSpPr>
                <p:cNvPr id="7" name="Ovale 6"/>
                <p:cNvSpPr>
                  <a:spLocks noRot="1" noChangeAspect="1" noMove="1" noResize="1" noEditPoints="1" noAdjustHandles="1" noChangeArrowheads="1" noChangeShapeType="1" noTextEdit="1"/>
                </p:cNvSpPr>
                <p:nvPr/>
              </p:nvSpPr>
              <p:spPr>
                <a:xfrm>
                  <a:off x="4499992" y="5517232"/>
                  <a:ext cx="648072" cy="648072"/>
                </a:xfrm>
                <a:prstGeom prst="ellipse">
                  <a:avLst/>
                </a:prstGeom>
                <a:blipFill rotWithShape="1">
                  <a:blip r:embed="rId6"/>
                  <a:stretch>
                    <a:fillRect/>
                  </a:stretch>
                </a:blipFill>
                <a:ln>
                  <a:noFill/>
                </a:ln>
              </p:spPr>
              <p:txBody>
                <a:bodyPr/>
                <a:lstStyle/>
                <a:p>
                  <a:r>
                    <a:rPr lang="en-GB">
                      <a:noFill/>
                    </a:rPr>
                    <a:t> </a:t>
                  </a:r>
                </a:p>
              </p:txBody>
            </p:sp>
          </mc:Fallback>
        </mc:AlternateContent>
        <p:cxnSp>
          <p:nvCxnSpPr>
            <p:cNvPr id="8" name="Connettore 2 7"/>
            <p:cNvCxnSpPr>
              <a:stCxn id="5" idx="6"/>
              <a:endCxn id="7" idx="2"/>
            </p:cNvCxnSpPr>
            <p:nvPr/>
          </p:nvCxnSpPr>
          <p:spPr>
            <a:xfrm>
              <a:off x="3779912" y="5841268"/>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Ovale 9"/>
                <p:cNvSpPr/>
                <p:nvPr/>
              </p:nvSpPr>
              <p:spPr>
                <a:xfrm>
                  <a:off x="1763688" y="5373216"/>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10" name="Ovale 9"/>
                <p:cNvSpPr>
                  <a:spLocks noRot="1" noChangeAspect="1" noMove="1" noResize="1" noEditPoints="1" noAdjustHandles="1" noChangeArrowheads="1" noChangeShapeType="1" noTextEdit="1"/>
                </p:cNvSpPr>
                <p:nvPr/>
              </p:nvSpPr>
              <p:spPr>
                <a:xfrm>
                  <a:off x="1763688" y="5373216"/>
                  <a:ext cx="648072" cy="648072"/>
                </a:xfrm>
                <a:prstGeom prst="ellipse">
                  <a:avLst/>
                </a:prstGeom>
                <a:blipFill rotWithShape="1">
                  <a:blip r:embed="rId7"/>
                  <a:stretch>
                    <a:fillRect/>
                  </a:stretch>
                </a:blipFill>
                <a:ln>
                  <a:noFill/>
                </a:ln>
              </p:spPr>
              <p:txBody>
                <a:bodyPr/>
                <a:lstStyle/>
                <a:p>
                  <a:r>
                    <a:rPr lang="en-GB">
                      <a:noFill/>
                    </a:rPr>
                    <a:t> </a:t>
                  </a:r>
                </a:p>
              </p:txBody>
            </p:sp>
          </mc:Fallback>
        </mc:AlternateContent>
        <p:cxnSp>
          <p:nvCxnSpPr>
            <p:cNvPr id="11" name="Connettore 2 10"/>
            <p:cNvCxnSpPr>
              <a:stCxn id="10" idx="6"/>
              <a:endCxn id="5" idx="2"/>
            </p:cNvCxnSpPr>
            <p:nvPr/>
          </p:nvCxnSpPr>
          <p:spPr>
            <a:xfrm>
              <a:off x="2411760" y="5697252"/>
              <a:ext cx="720080" cy="144016"/>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2" name="Ovale 11"/>
                <p:cNvSpPr/>
                <p:nvPr/>
              </p:nvSpPr>
              <p:spPr>
                <a:xfrm>
                  <a:off x="1763688" y="5661248"/>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2</m:t>
                            </m:r>
                          </m:sub>
                        </m:sSub>
                      </m:oMath>
                    </m:oMathPara>
                  </a14:m>
                  <a:endParaRPr lang="en-GB" dirty="0"/>
                </a:p>
              </p:txBody>
            </p:sp>
          </mc:Choice>
          <mc:Fallback xmlns="">
            <p:sp>
              <p:nvSpPr>
                <p:cNvPr id="12" name="Ovale 11"/>
                <p:cNvSpPr>
                  <a:spLocks noRot="1" noChangeAspect="1" noMove="1" noResize="1" noEditPoints="1" noAdjustHandles="1" noChangeArrowheads="1" noChangeShapeType="1" noTextEdit="1"/>
                </p:cNvSpPr>
                <p:nvPr/>
              </p:nvSpPr>
              <p:spPr>
                <a:xfrm>
                  <a:off x="1763688" y="5661248"/>
                  <a:ext cx="648072" cy="648072"/>
                </a:xfrm>
                <a:prstGeom prst="ellipse">
                  <a:avLst/>
                </a:prstGeom>
                <a:blipFill rotWithShape="1">
                  <a:blip r:embed="rId8"/>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vale 4"/>
                <p:cNvSpPr/>
                <p:nvPr/>
              </p:nvSpPr>
              <p:spPr>
                <a:xfrm>
                  <a:off x="3131840" y="5517232"/>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5" name="Ovale 4"/>
                <p:cNvSpPr>
                  <a:spLocks noRot="1" noChangeAspect="1" noMove="1" noResize="1" noEditPoints="1" noAdjustHandles="1" noChangeArrowheads="1" noChangeShapeType="1" noTextEdit="1"/>
                </p:cNvSpPr>
                <p:nvPr/>
              </p:nvSpPr>
              <p:spPr>
                <a:xfrm>
                  <a:off x="3131840" y="5517232"/>
                  <a:ext cx="648072" cy="648072"/>
                </a:xfrm>
                <a:prstGeom prst="ellipse">
                  <a:avLst/>
                </a:prstGeom>
                <a:blipFill rotWithShape="1">
                  <a:blip r:embed="rId9"/>
                  <a:stretch>
                    <a:fillRect l="-6364"/>
                  </a:stretch>
                </a:blipFill>
              </p:spPr>
              <p:txBody>
                <a:bodyPr/>
                <a:lstStyle/>
                <a:p>
                  <a:r>
                    <a:rPr lang="en-GB">
                      <a:noFill/>
                    </a:rPr>
                    <a:t> </a:t>
                  </a:r>
                </a:p>
              </p:txBody>
            </p:sp>
          </mc:Fallback>
        </mc:AlternateContent>
      </p:grpSp>
      <p:pic>
        <p:nvPicPr>
          <p:cNvPr id="18" name="Immagine 17"/>
          <p:cNvPicPr>
            <a:picLocks noChangeAspect="1"/>
          </p:cNvPicPr>
          <p:nvPr/>
        </p:nvPicPr>
        <p:blipFill rotWithShape="1">
          <a:blip r:embed="rId10">
            <a:extLst>
              <a:ext uri="{28A0092B-C50C-407E-A947-70E740481C1C}">
                <a14:useLocalDpi xmlns:a14="http://schemas.microsoft.com/office/drawing/2010/main" val="0"/>
              </a:ext>
            </a:extLst>
          </a:blip>
          <a:srcRect l="42438" r="53000"/>
          <a:stretch/>
        </p:blipFill>
        <p:spPr>
          <a:xfrm>
            <a:off x="8331269" y="2469232"/>
            <a:ext cx="345187" cy="3048000"/>
          </a:xfrm>
          <a:prstGeom prst="rect">
            <a:avLst/>
          </a:prstGeom>
        </p:spPr>
      </p:pic>
      <p:sp>
        <p:nvSpPr>
          <p:cNvPr id="15" name="CasellaDiTesto 14"/>
          <p:cNvSpPr txBox="1"/>
          <p:nvPr/>
        </p:nvSpPr>
        <p:spPr>
          <a:xfrm>
            <a:off x="4024667" y="3808566"/>
            <a:ext cx="1095173" cy="369332"/>
          </a:xfrm>
          <a:prstGeom prst="rect">
            <a:avLst/>
          </a:prstGeom>
          <a:noFill/>
        </p:spPr>
        <p:txBody>
          <a:bodyPr wrap="none" rtlCol="0">
            <a:spAutoFit/>
          </a:bodyPr>
          <a:lstStyle/>
          <a:p>
            <a:r>
              <a:rPr lang="en-GB" dirty="0" smtClean="0">
                <a:solidFill>
                  <a:schemeClr val="tx1"/>
                </a:solidFill>
              </a:rPr>
              <a:t>VIDEO 2</a:t>
            </a:r>
            <a:endParaRPr lang="en-GB" dirty="0" smtClean="0">
              <a:solidFill>
                <a:schemeClr val="tx1"/>
              </a:solidFill>
            </a:endParaRPr>
          </a:p>
        </p:txBody>
      </p:sp>
    </p:spTree>
    <p:extLst>
      <p:ext uri="{BB962C8B-B14F-4D97-AF65-F5344CB8AC3E}">
        <p14:creationId xmlns:p14="http://schemas.microsoft.com/office/powerpoint/2010/main" val="3319273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5292080" y="1700808"/>
            <a:ext cx="3232250" cy="33682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olo 1"/>
          <p:cNvSpPr>
            <a:spLocks noGrp="1"/>
          </p:cNvSpPr>
          <p:nvPr>
            <p:ph type="title"/>
          </p:nvPr>
        </p:nvSpPr>
        <p:spPr>
          <a:xfrm>
            <a:off x="457200" y="1116220"/>
            <a:ext cx="8229600" cy="944628"/>
          </a:xfrm>
        </p:spPr>
        <p:txBody>
          <a:bodyPr/>
          <a:lstStyle/>
          <a:p>
            <a:r>
              <a:rPr lang="en-GB" sz="3200" dirty="0" smtClean="0"/>
              <a:t>Temporal transformation</a:t>
            </a:r>
            <a:endParaRPr lang="en-GB" sz="3200" dirty="0"/>
          </a:p>
        </p:txBody>
      </p:sp>
      <p:sp>
        <p:nvSpPr>
          <p:cNvPr id="3" name="Segnaposto contenuto 2"/>
          <p:cNvSpPr>
            <a:spLocks noGrp="1"/>
          </p:cNvSpPr>
          <p:nvPr>
            <p:ph idx="1"/>
          </p:nvPr>
        </p:nvSpPr>
        <p:spPr>
          <a:xfrm>
            <a:off x="457200" y="2604045"/>
            <a:ext cx="4546848" cy="3849291"/>
          </a:xfrm>
        </p:spPr>
        <p:txBody>
          <a:bodyPr/>
          <a:lstStyle/>
          <a:p>
            <a:pPr marL="0" indent="0">
              <a:buNone/>
            </a:pPr>
            <a:r>
              <a:rPr lang="en-GB" sz="1600" b="1" dirty="0" smtClean="0"/>
              <a:t>Non linear dynamics: looking beyond feed-forward networks</a:t>
            </a:r>
          </a:p>
          <a:p>
            <a:pPr marL="0" indent="0" algn="just">
              <a:buNone/>
            </a:pPr>
            <a:r>
              <a:rPr lang="en-GB" sz="1400" dirty="0" smtClean="0"/>
              <a:t>Discharge </a:t>
            </a:r>
            <a:r>
              <a:rPr lang="en-GB" sz="1400" dirty="0"/>
              <a:t>properties </a:t>
            </a:r>
            <a:r>
              <a:rPr lang="en-GB" sz="1400" dirty="0" smtClean="0"/>
              <a:t>recorded in neurons of lateral </a:t>
            </a:r>
            <a:r>
              <a:rPr lang="en-GB" sz="1400" dirty="0" err="1"/>
              <a:t>intraparietal</a:t>
            </a:r>
            <a:r>
              <a:rPr lang="en-GB" sz="1400" dirty="0"/>
              <a:t> area (LIP) </a:t>
            </a:r>
            <a:r>
              <a:rPr lang="en-GB" sz="1400" dirty="0" smtClean="0"/>
              <a:t>and </a:t>
            </a:r>
            <a:r>
              <a:rPr lang="en-GB" sz="1400" dirty="0"/>
              <a:t>superior </a:t>
            </a:r>
            <a:r>
              <a:rPr lang="en-GB" sz="1400" dirty="0" err="1"/>
              <a:t>colliculus</a:t>
            </a:r>
            <a:r>
              <a:rPr lang="en-GB" sz="1400" dirty="0"/>
              <a:t> (</a:t>
            </a:r>
            <a:r>
              <a:rPr lang="en-GB" sz="1400" dirty="0" smtClean="0"/>
              <a:t>SC) in monkeys, during </a:t>
            </a:r>
            <a:r>
              <a:rPr lang="en-GB" sz="1400" dirty="0"/>
              <a:t>a delayed saccade task </a:t>
            </a:r>
            <a:r>
              <a:rPr lang="en-GB" sz="1400" dirty="0" smtClean="0"/>
              <a:t>in </a:t>
            </a:r>
            <a:r>
              <a:rPr lang="en-GB" sz="1400" dirty="0"/>
              <a:t>which the presentation of the visual stimulus was </a:t>
            </a:r>
            <a:r>
              <a:rPr lang="en-GB" sz="1400" dirty="0" smtClean="0"/>
              <a:t>sustained from </a:t>
            </a:r>
            <a:r>
              <a:rPr lang="en-GB" sz="1400" dirty="0"/>
              <a:t>its onset to the end of the trial (visual trials</a:t>
            </a:r>
            <a:r>
              <a:rPr lang="en-GB" sz="1400" dirty="0" smtClean="0"/>
              <a:t>).</a:t>
            </a:r>
            <a:endParaRPr lang="en-GB" sz="1400" dirty="0"/>
          </a:p>
          <a:p>
            <a:pPr marL="0" indent="0" algn="just">
              <a:buNone/>
            </a:pPr>
            <a:r>
              <a:rPr lang="en-GB" sz="1400" dirty="0" smtClean="0"/>
              <a:t>The </a:t>
            </a:r>
            <a:r>
              <a:rPr lang="en-GB" sz="1400" dirty="0"/>
              <a:t>neurons in the SC intermediate layers </a:t>
            </a:r>
            <a:r>
              <a:rPr lang="en-GB" sz="1400" dirty="0" smtClean="0"/>
              <a:t>show independence </a:t>
            </a:r>
            <a:r>
              <a:rPr lang="en-GB" sz="1400" dirty="0"/>
              <a:t>from sustained visual </a:t>
            </a:r>
            <a:r>
              <a:rPr lang="en-GB" sz="1400" dirty="0" smtClean="0"/>
              <a:t>stimulation. In particular, onset neural response is not correlated with motor movements and does not linearly result from the presence of the stimulus.</a:t>
            </a:r>
            <a:endParaRPr lang="en-GB" sz="1400" dirty="0"/>
          </a:p>
          <a:p>
            <a:pPr marL="0" indent="0">
              <a:buNone/>
            </a:pPr>
            <a:endParaRPr lang="en-GB" sz="1400" dirty="0" smtClean="0"/>
          </a:p>
        </p:txBody>
      </p:sp>
      <p:sp>
        <p:nvSpPr>
          <p:cNvPr id="5" name="CasellaDiTesto 4"/>
          <p:cNvSpPr txBox="1"/>
          <p:nvPr/>
        </p:nvSpPr>
        <p:spPr>
          <a:xfrm>
            <a:off x="793488" y="6289575"/>
            <a:ext cx="7557024" cy="461665"/>
          </a:xfrm>
          <a:prstGeom prst="rect">
            <a:avLst/>
          </a:prstGeom>
          <a:noFill/>
        </p:spPr>
        <p:txBody>
          <a:bodyPr wrap="square" rtlCol="0">
            <a:spAutoFit/>
          </a:bodyPr>
          <a:lstStyle/>
          <a:p>
            <a:r>
              <a:rPr lang="en-GB" sz="1200" dirty="0" smtClean="0">
                <a:solidFill>
                  <a:schemeClr val="tx1"/>
                </a:solidFill>
              </a:rPr>
              <a:t>Image from: Par</a:t>
            </a:r>
            <a:r>
              <a:rPr lang="it-IT" sz="1200" dirty="0">
                <a:solidFill>
                  <a:schemeClr val="tx1"/>
                </a:solidFill>
              </a:rPr>
              <a:t>é</a:t>
            </a:r>
            <a:r>
              <a:rPr lang="en-GB" sz="1200" dirty="0" smtClean="0">
                <a:solidFill>
                  <a:schemeClr val="tx1"/>
                </a:solidFill>
              </a:rPr>
              <a:t> &amp; </a:t>
            </a:r>
            <a:r>
              <a:rPr lang="en-GB" sz="1200" dirty="0" err="1" smtClean="0">
                <a:solidFill>
                  <a:schemeClr val="tx1"/>
                </a:solidFill>
              </a:rPr>
              <a:t>Wurtz</a:t>
            </a:r>
            <a:r>
              <a:rPr lang="en-GB" sz="1200" dirty="0" smtClean="0">
                <a:solidFill>
                  <a:schemeClr val="tx1"/>
                </a:solidFill>
              </a:rPr>
              <a:t> 2001. </a:t>
            </a:r>
            <a:r>
              <a:rPr lang="en-GB" sz="1200" dirty="0">
                <a:solidFill>
                  <a:schemeClr val="tx1"/>
                </a:solidFill>
              </a:rPr>
              <a:t>Progression in Neuronal Processing for Saccadic Eye Movements From Parietal Cortex Area LIP to Superior </a:t>
            </a:r>
            <a:r>
              <a:rPr lang="en-GB" sz="1200" dirty="0" err="1">
                <a:solidFill>
                  <a:schemeClr val="tx1"/>
                </a:solidFill>
              </a:rPr>
              <a:t>Colliculus</a:t>
            </a:r>
            <a:r>
              <a:rPr lang="en-GB" sz="1200" dirty="0">
                <a:solidFill>
                  <a:schemeClr val="tx1"/>
                </a:solidFill>
              </a:rPr>
              <a:t>. Journal of </a:t>
            </a:r>
            <a:r>
              <a:rPr lang="en-GB" sz="1200" dirty="0" smtClean="0">
                <a:solidFill>
                  <a:schemeClr val="tx1"/>
                </a:solidFill>
              </a:rPr>
              <a:t>Neurophysiology. 85:6</a:t>
            </a: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r="60" b="63111"/>
          <a:stretch/>
        </p:blipFill>
        <p:spPr bwMode="auto">
          <a:xfrm>
            <a:off x="5152953" y="5085184"/>
            <a:ext cx="3228398" cy="1242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7402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Temporal transformation</a:t>
            </a:r>
            <a:endParaRPr lang="en-GB" sz="3200" dirty="0"/>
          </a:p>
        </p:txBody>
      </p:sp>
      <p:sp>
        <p:nvSpPr>
          <p:cNvPr id="3" name="Segnaposto contenuto 2"/>
          <p:cNvSpPr>
            <a:spLocks noGrp="1"/>
          </p:cNvSpPr>
          <p:nvPr>
            <p:ph idx="1"/>
          </p:nvPr>
        </p:nvSpPr>
        <p:spPr>
          <a:xfrm>
            <a:off x="457200" y="2604045"/>
            <a:ext cx="8229600" cy="3849291"/>
          </a:xfrm>
        </p:spPr>
        <p:txBody>
          <a:bodyPr/>
          <a:lstStyle/>
          <a:p>
            <a:r>
              <a:rPr lang="en-GB" sz="2400" dirty="0" smtClean="0"/>
              <a:t>Non linear dynamics are the </a:t>
            </a:r>
            <a:r>
              <a:rPr lang="en-GB" sz="2400" dirty="0"/>
              <a:t>key feature of recurrent neural </a:t>
            </a:r>
            <a:r>
              <a:rPr lang="en-GB" sz="2400" dirty="0" smtClean="0"/>
              <a:t>network. The presence of connections directed laterally or backwards (towards input units in the network) allows the system to </a:t>
            </a:r>
            <a:r>
              <a:rPr lang="en-GB" sz="2400" dirty="0"/>
              <a:t>exhibit dynamic temporal </a:t>
            </a:r>
            <a:r>
              <a:rPr lang="en-GB" sz="2400" dirty="0" smtClean="0"/>
              <a:t>changes. Examples are: onset and offset detectors or internal memory. </a:t>
            </a:r>
            <a:endParaRPr lang="en-GB" sz="2000" dirty="0" smtClean="0"/>
          </a:p>
        </p:txBody>
      </p:sp>
      <mc:AlternateContent xmlns:mc="http://schemas.openxmlformats.org/markup-compatibility/2006" xmlns:a14="http://schemas.microsoft.com/office/drawing/2010/main">
        <mc:Choice Requires="a14">
          <p:sp>
            <p:nvSpPr>
              <p:cNvPr id="34" name="Ovale 33"/>
              <p:cNvSpPr/>
              <p:nvPr/>
            </p:nvSpPr>
            <p:spPr>
              <a:xfrm>
                <a:off x="2267744" y="4653136"/>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34" name="Ovale 33"/>
              <p:cNvSpPr>
                <a:spLocks noRot="1" noChangeAspect="1" noMove="1" noResize="1" noEditPoints="1" noAdjustHandles="1" noChangeArrowheads="1" noChangeShapeType="1" noTextEdit="1"/>
              </p:cNvSpPr>
              <p:nvPr/>
            </p:nvSpPr>
            <p:spPr>
              <a:xfrm>
                <a:off x="2267744" y="4653136"/>
                <a:ext cx="648072" cy="648072"/>
              </a:xfrm>
              <a:prstGeom prst="ellipse">
                <a:avLst/>
              </a:prstGeom>
              <a:blipFill rotWithShape="1">
                <a:blip r:embed="rId3"/>
                <a:stretch>
                  <a:fillRect l="-63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Ovale 34"/>
              <p:cNvSpPr/>
              <p:nvPr/>
            </p:nvSpPr>
            <p:spPr>
              <a:xfrm>
                <a:off x="3779912" y="4653136"/>
                <a:ext cx="648072" cy="64807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𝑦</m:t>
                          </m:r>
                        </m:e>
                        <m:sub>
                          <m:r>
                            <a:rPr lang="en-GB" b="0" i="1" smtClean="0">
                              <a:latin typeface="Cambria Math"/>
                            </a:rPr>
                            <m:t>1</m:t>
                          </m:r>
                        </m:sub>
                      </m:sSub>
                    </m:oMath>
                  </m:oMathPara>
                </a14:m>
                <a:endParaRPr lang="en-GB" dirty="0"/>
              </a:p>
            </p:txBody>
          </p:sp>
        </mc:Choice>
        <mc:Fallback xmlns="">
          <p:sp>
            <p:nvSpPr>
              <p:cNvPr id="35" name="Ovale 34"/>
              <p:cNvSpPr>
                <a:spLocks noRot="1" noChangeAspect="1" noMove="1" noResize="1" noEditPoints="1" noAdjustHandles="1" noChangeArrowheads="1" noChangeShapeType="1" noTextEdit="1"/>
              </p:cNvSpPr>
              <p:nvPr/>
            </p:nvSpPr>
            <p:spPr>
              <a:xfrm>
                <a:off x="3779912" y="4653136"/>
                <a:ext cx="648072" cy="648072"/>
              </a:xfrm>
              <a:prstGeom prst="ellipse">
                <a:avLst/>
              </a:prstGeom>
              <a:blipFill rotWithShape="1">
                <a:blip r:embed="rId4"/>
                <a:stretch>
                  <a:fillRect/>
                </a:stretch>
              </a:blipFill>
              <a:ln>
                <a:solidFill>
                  <a:schemeClr val="bg1"/>
                </a:solidFill>
              </a:ln>
            </p:spPr>
            <p:txBody>
              <a:bodyPr/>
              <a:lstStyle/>
              <a:p>
                <a:r>
                  <a:rPr lang="en-GB">
                    <a:noFill/>
                  </a:rPr>
                  <a:t> </a:t>
                </a:r>
              </a:p>
            </p:txBody>
          </p:sp>
        </mc:Fallback>
      </mc:AlternateContent>
      <p:cxnSp>
        <p:nvCxnSpPr>
          <p:cNvPr id="36" name="Connettore 2 35"/>
          <p:cNvCxnSpPr>
            <a:stCxn id="34" idx="6"/>
            <a:endCxn id="35" idx="2"/>
          </p:cNvCxnSpPr>
          <p:nvPr/>
        </p:nvCxnSpPr>
        <p:spPr>
          <a:xfrm>
            <a:off x="2872611" y="4977172"/>
            <a:ext cx="950506"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7" name="Ovale 36"/>
              <p:cNvSpPr/>
              <p:nvPr/>
            </p:nvSpPr>
            <p:spPr>
              <a:xfrm>
                <a:off x="899592" y="4653136"/>
                <a:ext cx="648072" cy="648072"/>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37" name="Ovale 36"/>
              <p:cNvSpPr>
                <a:spLocks noRot="1" noChangeAspect="1" noMove="1" noResize="1" noEditPoints="1" noAdjustHandles="1" noChangeArrowheads="1" noChangeShapeType="1" noTextEdit="1"/>
              </p:cNvSpPr>
              <p:nvPr/>
            </p:nvSpPr>
            <p:spPr>
              <a:xfrm>
                <a:off x="899592" y="4653136"/>
                <a:ext cx="648072" cy="648072"/>
              </a:xfrm>
              <a:prstGeom prst="ellipse">
                <a:avLst/>
              </a:prstGeom>
              <a:blipFill rotWithShape="1">
                <a:blip r:embed="rId5"/>
                <a:stretch>
                  <a:fillRect/>
                </a:stretch>
              </a:blipFill>
              <a:ln>
                <a:solidFill>
                  <a:schemeClr val="bg1"/>
                </a:solidFill>
              </a:ln>
            </p:spPr>
            <p:txBody>
              <a:bodyPr/>
              <a:lstStyle/>
              <a:p>
                <a:r>
                  <a:rPr lang="en-GB">
                    <a:noFill/>
                  </a:rPr>
                  <a:t> </a:t>
                </a:r>
              </a:p>
            </p:txBody>
          </p:sp>
        </mc:Fallback>
      </mc:AlternateContent>
      <p:cxnSp>
        <p:nvCxnSpPr>
          <p:cNvPr id="38" name="Connettore 2 37"/>
          <p:cNvCxnSpPr>
            <a:stCxn id="37" idx="6"/>
            <a:endCxn id="34" idx="2"/>
          </p:cNvCxnSpPr>
          <p:nvPr/>
        </p:nvCxnSpPr>
        <p:spPr>
          <a:xfrm>
            <a:off x="1511660" y="4977172"/>
            <a:ext cx="792088"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40" name="Connettore 7 39"/>
          <p:cNvCxnSpPr>
            <a:stCxn id="34" idx="3"/>
            <a:endCxn id="34" idx="5"/>
          </p:cNvCxnSpPr>
          <p:nvPr/>
        </p:nvCxnSpPr>
        <p:spPr>
          <a:xfrm rot="16200000" flipH="1">
            <a:off x="2591145" y="4977172"/>
            <a:ext cx="13970" cy="458256"/>
          </a:xfrm>
          <a:prstGeom prst="curvedConnector3">
            <a:avLst>
              <a:gd name="adj1" fmla="val 2547307"/>
            </a:avLst>
          </a:prstGeom>
          <a:ln>
            <a:headEnd type="none"/>
            <a:tailEnd type="triangle" w="lg" len="lg"/>
          </a:ln>
        </p:spPr>
        <p:style>
          <a:lnRef idx="3">
            <a:schemeClr val="dk1"/>
          </a:lnRef>
          <a:fillRef idx="0">
            <a:schemeClr val="dk1"/>
          </a:fillRef>
          <a:effectRef idx="2">
            <a:schemeClr val="dk1"/>
          </a:effectRef>
          <a:fontRef idx="minor">
            <a:schemeClr val="tx1"/>
          </a:fontRef>
        </p:style>
      </p:cxnSp>
      <p:sp>
        <p:nvSpPr>
          <p:cNvPr id="5" name="CasellaDiTesto 4"/>
          <p:cNvSpPr txBox="1"/>
          <p:nvPr/>
        </p:nvSpPr>
        <p:spPr>
          <a:xfrm>
            <a:off x="4916724" y="6381328"/>
            <a:ext cx="3108544" cy="369332"/>
          </a:xfrm>
          <a:prstGeom prst="rect">
            <a:avLst/>
          </a:prstGeom>
          <a:noFill/>
        </p:spPr>
        <p:txBody>
          <a:bodyPr wrap="none" rtlCol="0">
            <a:spAutoFit/>
          </a:bodyPr>
          <a:lstStyle/>
          <a:p>
            <a:r>
              <a:rPr lang="en-GB" b="1" dirty="0" smtClean="0">
                <a:solidFill>
                  <a:schemeClr val="tx1"/>
                </a:solidFill>
              </a:rPr>
              <a:t>Lateral connection (Onset)</a:t>
            </a:r>
          </a:p>
        </p:txBody>
      </p:sp>
      <p:sp>
        <p:nvSpPr>
          <p:cNvPr id="19" name="CasellaDiTesto 18"/>
          <p:cNvSpPr txBox="1"/>
          <p:nvPr/>
        </p:nvSpPr>
        <p:spPr>
          <a:xfrm>
            <a:off x="1145184" y="6381328"/>
            <a:ext cx="3018776" cy="369332"/>
          </a:xfrm>
          <a:prstGeom prst="rect">
            <a:avLst/>
          </a:prstGeom>
          <a:noFill/>
        </p:spPr>
        <p:txBody>
          <a:bodyPr wrap="none" rtlCol="0">
            <a:spAutoFit/>
          </a:bodyPr>
          <a:lstStyle/>
          <a:p>
            <a:r>
              <a:rPr lang="en-GB" b="1" dirty="0" smtClean="0">
                <a:solidFill>
                  <a:schemeClr val="tx1"/>
                </a:solidFill>
              </a:rPr>
              <a:t>Self connection (memory)</a:t>
            </a:r>
          </a:p>
        </p:txBody>
      </p:sp>
      <p:grpSp>
        <p:nvGrpSpPr>
          <p:cNvPr id="21" name="Gruppo 20"/>
          <p:cNvGrpSpPr/>
          <p:nvPr/>
        </p:nvGrpSpPr>
        <p:grpSpPr>
          <a:xfrm>
            <a:off x="4788024" y="4653136"/>
            <a:ext cx="3528392" cy="1512168"/>
            <a:chOff x="4788024" y="4653136"/>
            <a:chExt cx="3528392" cy="1512168"/>
          </a:xfrm>
        </p:grpSpPr>
        <mc:AlternateContent xmlns:mc="http://schemas.openxmlformats.org/markup-compatibility/2006" xmlns:a14="http://schemas.microsoft.com/office/drawing/2010/main">
          <mc:Choice Requires="a14">
            <p:sp>
              <p:nvSpPr>
                <p:cNvPr id="4" name="Ovale 3"/>
                <p:cNvSpPr/>
                <p:nvPr/>
              </p:nvSpPr>
              <p:spPr>
                <a:xfrm>
                  <a:off x="6156176" y="4653136"/>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4" name="Ovale 3"/>
                <p:cNvSpPr>
                  <a:spLocks noRot="1" noChangeAspect="1" noMove="1" noResize="1" noEditPoints="1" noAdjustHandles="1" noChangeArrowheads="1" noChangeShapeType="1" noTextEdit="1"/>
                </p:cNvSpPr>
                <p:nvPr/>
              </p:nvSpPr>
              <p:spPr>
                <a:xfrm>
                  <a:off x="6156176" y="4653136"/>
                  <a:ext cx="648072" cy="648072"/>
                </a:xfrm>
                <a:prstGeom prst="ellipse">
                  <a:avLst/>
                </a:prstGeom>
                <a:blipFill rotWithShape="1">
                  <a:blip r:embed="rId6"/>
                  <a:stretch>
                    <a:fillRect l="-63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e 5"/>
                <p:cNvSpPr/>
                <p:nvPr/>
              </p:nvSpPr>
              <p:spPr>
                <a:xfrm>
                  <a:off x="7668344" y="4653136"/>
                  <a:ext cx="648072" cy="64807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𝑦</m:t>
                            </m:r>
                          </m:e>
                          <m:sub>
                            <m:r>
                              <a:rPr lang="en-GB" b="0" i="1" smtClean="0">
                                <a:latin typeface="Cambria Math"/>
                              </a:rPr>
                              <m:t>1</m:t>
                            </m:r>
                          </m:sub>
                        </m:sSub>
                      </m:oMath>
                    </m:oMathPara>
                  </a14:m>
                  <a:endParaRPr lang="en-GB" dirty="0"/>
                </a:p>
              </p:txBody>
            </p:sp>
          </mc:Choice>
          <mc:Fallback xmlns="">
            <p:sp>
              <p:nvSpPr>
                <p:cNvPr id="6" name="Ovale 5"/>
                <p:cNvSpPr>
                  <a:spLocks noRot="1" noChangeAspect="1" noMove="1" noResize="1" noEditPoints="1" noAdjustHandles="1" noChangeArrowheads="1" noChangeShapeType="1" noTextEdit="1"/>
                </p:cNvSpPr>
                <p:nvPr/>
              </p:nvSpPr>
              <p:spPr>
                <a:xfrm>
                  <a:off x="7668344" y="4653136"/>
                  <a:ext cx="648072" cy="648072"/>
                </a:xfrm>
                <a:prstGeom prst="ellipse">
                  <a:avLst/>
                </a:prstGeom>
                <a:blipFill rotWithShape="1">
                  <a:blip r:embed="rId7"/>
                  <a:stretch>
                    <a:fillRect/>
                  </a:stretch>
                </a:blipFill>
                <a:ln>
                  <a:solidFill>
                    <a:schemeClr val="bg1"/>
                  </a:solidFill>
                </a:ln>
              </p:spPr>
              <p:txBody>
                <a:bodyPr/>
                <a:lstStyle/>
                <a:p>
                  <a:r>
                    <a:rPr lang="en-GB">
                      <a:noFill/>
                    </a:rPr>
                    <a:t> </a:t>
                  </a:r>
                </a:p>
              </p:txBody>
            </p:sp>
          </mc:Fallback>
        </mc:AlternateContent>
        <p:cxnSp>
          <p:nvCxnSpPr>
            <p:cNvPr id="7" name="Connettore 2 6"/>
            <p:cNvCxnSpPr>
              <a:stCxn id="4" idx="6"/>
              <a:endCxn id="6" idx="2"/>
            </p:cNvCxnSpPr>
            <p:nvPr/>
          </p:nvCxnSpPr>
          <p:spPr>
            <a:xfrm>
              <a:off x="6804248" y="4977172"/>
              <a:ext cx="864096"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Ovale 7"/>
                <p:cNvSpPr/>
                <p:nvPr/>
              </p:nvSpPr>
              <p:spPr>
                <a:xfrm>
                  <a:off x="4788024" y="4653136"/>
                  <a:ext cx="648072" cy="648072"/>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8" name="Ovale 7"/>
                <p:cNvSpPr>
                  <a:spLocks noRot="1" noChangeAspect="1" noMove="1" noResize="1" noEditPoints="1" noAdjustHandles="1" noChangeArrowheads="1" noChangeShapeType="1" noTextEdit="1"/>
                </p:cNvSpPr>
                <p:nvPr/>
              </p:nvSpPr>
              <p:spPr>
                <a:xfrm>
                  <a:off x="4788024" y="4653136"/>
                  <a:ext cx="648072" cy="648072"/>
                </a:xfrm>
                <a:prstGeom prst="ellipse">
                  <a:avLst/>
                </a:prstGeom>
                <a:blipFill rotWithShape="1">
                  <a:blip r:embed="rId8"/>
                  <a:stretch>
                    <a:fillRect/>
                  </a:stretch>
                </a:blipFill>
                <a:ln>
                  <a:solidFill>
                    <a:schemeClr val="bg1"/>
                  </a:solidFill>
                </a:ln>
              </p:spPr>
              <p:txBody>
                <a:bodyPr/>
                <a:lstStyle/>
                <a:p>
                  <a:r>
                    <a:rPr lang="en-GB">
                      <a:noFill/>
                    </a:rPr>
                    <a:t> </a:t>
                  </a:r>
                </a:p>
              </p:txBody>
            </p:sp>
          </mc:Fallback>
        </mc:AlternateContent>
        <p:cxnSp>
          <p:nvCxnSpPr>
            <p:cNvPr id="9" name="Connettore 2 8"/>
            <p:cNvCxnSpPr>
              <a:stCxn id="8" idx="6"/>
              <a:endCxn id="4" idx="2"/>
            </p:cNvCxnSpPr>
            <p:nvPr/>
          </p:nvCxnSpPr>
          <p:spPr>
            <a:xfrm>
              <a:off x="5436096" y="4977172"/>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1" name="Ovale 10"/>
                <p:cNvSpPr/>
                <p:nvPr/>
              </p:nvSpPr>
              <p:spPr>
                <a:xfrm>
                  <a:off x="6162526" y="5517232"/>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11" name="Ovale 10"/>
                <p:cNvSpPr>
                  <a:spLocks noRot="1" noChangeAspect="1" noMove="1" noResize="1" noEditPoints="1" noAdjustHandles="1" noChangeArrowheads="1" noChangeShapeType="1" noTextEdit="1"/>
                </p:cNvSpPr>
                <p:nvPr/>
              </p:nvSpPr>
              <p:spPr>
                <a:xfrm>
                  <a:off x="6162526" y="5517232"/>
                  <a:ext cx="648072" cy="648072"/>
                </a:xfrm>
                <a:prstGeom prst="ellipse">
                  <a:avLst/>
                </a:prstGeom>
                <a:blipFill rotWithShape="1">
                  <a:blip r:embed="rId9"/>
                  <a:stretch>
                    <a:fillRect l="-6364"/>
                  </a:stretch>
                </a:blipFill>
              </p:spPr>
              <p:txBody>
                <a:bodyPr/>
                <a:lstStyle/>
                <a:p>
                  <a:r>
                    <a:rPr lang="en-GB">
                      <a:noFill/>
                    </a:rPr>
                    <a:t> </a:t>
                  </a:r>
                </a:p>
              </p:txBody>
            </p:sp>
          </mc:Fallback>
        </mc:AlternateContent>
        <p:cxnSp>
          <p:nvCxnSpPr>
            <p:cNvPr id="17" name="Connettore 7 16"/>
            <p:cNvCxnSpPr>
              <a:stCxn id="11" idx="6"/>
              <a:endCxn id="4" idx="5"/>
            </p:cNvCxnSpPr>
            <p:nvPr/>
          </p:nvCxnSpPr>
          <p:spPr>
            <a:xfrm flipH="1" flipV="1">
              <a:off x="6709340" y="5206300"/>
              <a:ext cx="101258" cy="634968"/>
            </a:xfrm>
            <a:prstGeom prst="curvedConnector4">
              <a:avLst>
                <a:gd name="adj1" fmla="val -225760"/>
                <a:gd name="adj2" fmla="val 68042"/>
              </a:avLst>
            </a:prstGeom>
            <a:ln w="50800">
              <a:headEnd type="none"/>
              <a:tailEnd type="oval" w="lg" len="lg"/>
            </a:ln>
          </p:spPr>
          <p:style>
            <a:lnRef idx="3">
              <a:schemeClr val="accent1"/>
            </a:lnRef>
            <a:fillRef idx="0">
              <a:schemeClr val="accent1"/>
            </a:fillRef>
            <a:effectRef idx="2">
              <a:schemeClr val="accent1"/>
            </a:effectRef>
            <a:fontRef idx="minor">
              <a:schemeClr val="tx1"/>
            </a:fontRef>
          </p:style>
        </p:cxnSp>
        <p:cxnSp>
          <p:nvCxnSpPr>
            <p:cNvPr id="20" name="Connettore 7 19"/>
            <p:cNvCxnSpPr>
              <a:stCxn id="11" idx="3"/>
              <a:endCxn id="11" idx="5"/>
            </p:cNvCxnSpPr>
            <p:nvPr/>
          </p:nvCxnSpPr>
          <p:spPr>
            <a:xfrm rot="16200000" flipH="1">
              <a:off x="6486562" y="5841268"/>
              <a:ext cx="12700" cy="458256"/>
            </a:xfrm>
            <a:prstGeom prst="curvedConnector3">
              <a:avLst>
                <a:gd name="adj1" fmla="val 2547307"/>
              </a:avLst>
            </a:prstGeom>
            <a:ln>
              <a:headEnd type="none"/>
              <a:tailEnd type="triangle" w="lg" len="lg"/>
            </a:ln>
          </p:spPr>
          <p:style>
            <a:lnRef idx="3">
              <a:schemeClr val="dk1"/>
            </a:lnRef>
            <a:fillRef idx="0">
              <a:schemeClr val="dk1"/>
            </a:fillRef>
            <a:effectRef idx="2">
              <a:schemeClr val="dk1"/>
            </a:effectRef>
            <a:fontRef idx="minor">
              <a:schemeClr val="tx1"/>
            </a:fontRef>
          </p:style>
        </p:cxnSp>
        <p:cxnSp>
          <p:nvCxnSpPr>
            <p:cNvPr id="25" name="Connettore 7 24"/>
            <p:cNvCxnSpPr>
              <a:stCxn id="4" idx="3"/>
              <a:endCxn id="11" idx="1"/>
            </p:cNvCxnSpPr>
            <p:nvPr/>
          </p:nvCxnSpPr>
          <p:spPr>
            <a:xfrm rot="16200000" flipH="1">
              <a:off x="6051339" y="5406045"/>
              <a:ext cx="405840" cy="6350"/>
            </a:xfrm>
            <a:prstGeom prst="curvedConnector3">
              <a:avLst>
                <a:gd name="adj1" fmla="val 50000"/>
              </a:avLst>
            </a:prstGeom>
            <a:ln>
              <a:headEnd type="none"/>
              <a:tailEnd type="triangle" w="lg" len="lg"/>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734836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80020" y="5661248"/>
            <a:ext cx="8784468" cy="861774"/>
          </a:xfrm>
          <a:prstGeom prst="rect">
            <a:avLst/>
          </a:prstGeom>
        </p:spPr>
        <p:txBody>
          <a:bodyPr wrap="square">
            <a:spAutoFit/>
          </a:bodyPr>
          <a:lstStyle/>
          <a:p>
            <a:pPr marL="0" indent="0">
              <a:buNone/>
            </a:pPr>
            <a:r>
              <a:rPr lang="en-GB" sz="1600" dirty="0" smtClean="0">
                <a:solidFill>
                  <a:schemeClr val="tx1"/>
                </a:solidFill>
              </a:rPr>
              <a:t>Heat maps of the lateral connectivity in the output structure (left), multiple inputs (centre), and multiple outputs (centre), mean field activity. Eye matrix used for input-</a:t>
            </a:r>
            <a:r>
              <a:rPr lang="en-GB" sz="1600" dirty="0" err="1" smtClean="0">
                <a:solidFill>
                  <a:schemeClr val="tx1"/>
                </a:solidFill>
              </a:rPr>
              <a:t>ouput</a:t>
            </a:r>
            <a:r>
              <a:rPr lang="en-GB" sz="1600" dirty="0" smtClean="0">
                <a:solidFill>
                  <a:schemeClr val="tx1"/>
                </a:solidFill>
              </a:rPr>
              <a:t> connectivity.</a:t>
            </a:r>
            <a:endParaRPr lang="en-GB" dirty="0" smtClean="0">
              <a:solidFill>
                <a:schemeClr val="tx1"/>
              </a:solidFill>
            </a:endParaRPr>
          </a:p>
          <a:p>
            <a:pPr marL="0" indent="0">
              <a:buNone/>
            </a:pPr>
            <a:r>
              <a:rPr lang="en-GB" dirty="0" smtClean="0">
                <a:solidFill>
                  <a:schemeClr val="tx1"/>
                </a:solidFill>
              </a:rPr>
              <a:t>- Memory and onset function</a:t>
            </a:r>
            <a:endParaRPr lang="en-GB" dirty="0">
              <a:solidFill>
                <a:schemeClr val="tx1"/>
              </a:solidFill>
            </a:endParaRPr>
          </a:p>
        </p:txBody>
      </p:sp>
      <p:grpSp>
        <p:nvGrpSpPr>
          <p:cNvPr id="6" name="Gruppo 5"/>
          <p:cNvGrpSpPr/>
          <p:nvPr/>
        </p:nvGrpSpPr>
        <p:grpSpPr>
          <a:xfrm>
            <a:off x="4283968" y="980728"/>
            <a:ext cx="3528392" cy="1512168"/>
            <a:chOff x="4788024" y="4653136"/>
            <a:chExt cx="3528392" cy="1512168"/>
          </a:xfrm>
        </p:grpSpPr>
        <mc:AlternateContent xmlns:mc="http://schemas.openxmlformats.org/markup-compatibility/2006" xmlns:a14="http://schemas.microsoft.com/office/drawing/2010/main">
          <mc:Choice Requires="a14">
            <p:sp>
              <p:nvSpPr>
                <p:cNvPr id="7" name="Ovale 6"/>
                <p:cNvSpPr/>
                <p:nvPr/>
              </p:nvSpPr>
              <p:spPr>
                <a:xfrm>
                  <a:off x="6156176" y="4653136"/>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7" name="Ovale 6"/>
                <p:cNvSpPr>
                  <a:spLocks noRot="1" noChangeAspect="1" noMove="1" noResize="1" noEditPoints="1" noAdjustHandles="1" noChangeArrowheads="1" noChangeShapeType="1" noTextEdit="1"/>
                </p:cNvSpPr>
                <p:nvPr/>
              </p:nvSpPr>
              <p:spPr>
                <a:xfrm>
                  <a:off x="6156176" y="4653136"/>
                  <a:ext cx="648072" cy="648072"/>
                </a:xfrm>
                <a:prstGeom prst="ellipse">
                  <a:avLst/>
                </a:prstGeom>
                <a:blipFill rotWithShape="1">
                  <a:blip r:embed="rId6"/>
                  <a:stretch>
                    <a:fillRect l="-63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e 7"/>
                <p:cNvSpPr/>
                <p:nvPr/>
              </p:nvSpPr>
              <p:spPr>
                <a:xfrm>
                  <a:off x="7668344" y="4653136"/>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a:rPr>
                            </m:ctrlPr>
                          </m:sSubPr>
                          <m:e>
                            <m:r>
                              <a:rPr lang="en-GB" b="0" i="1" smtClean="0">
                                <a:solidFill>
                                  <a:schemeClr val="tx1"/>
                                </a:solidFill>
                                <a:latin typeface="Cambria Math"/>
                              </a:rPr>
                              <m:t>𝑦</m:t>
                            </m:r>
                          </m:e>
                          <m:sub>
                            <m:r>
                              <a:rPr lang="en-GB" b="0" i="1" smtClean="0">
                                <a:solidFill>
                                  <a:schemeClr val="tx1"/>
                                </a:solidFill>
                                <a:latin typeface="Cambria Math"/>
                              </a:rPr>
                              <m:t>1</m:t>
                            </m:r>
                          </m:sub>
                        </m:sSub>
                      </m:oMath>
                    </m:oMathPara>
                  </a14:m>
                  <a:endParaRPr lang="en-GB" dirty="0">
                    <a:solidFill>
                      <a:schemeClr val="tx1"/>
                    </a:solidFill>
                  </a:endParaRPr>
                </a:p>
              </p:txBody>
            </p:sp>
          </mc:Choice>
          <mc:Fallback xmlns="">
            <p:sp>
              <p:nvSpPr>
                <p:cNvPr id="8" name="Ovale 7"/>
                <p:cNvSpPr>
                  <a:spLocks noRot="1" noChangeAspect="1" noMove="1" noResize="1" noEditPoints="1" noAdjustHandles="1" noChangeArrowheads="1" noChangeShapeType="1" noTextEdit="1"/>
                </p:cNvSpPr>
                <p:nvPr/>
              </p:nvSpPr>
              <p:spPr>
                <a:xfrm>
                  <a:off x="7668344" y="4653136"/>
                  <a:ext cx="648072" cy="648072"/>
                </a:xfrm>
                <a:prstGeom prst="ellipse">
                  <a:avLst/>
                </a:prstGeom>
                <a:blipFill rotWithShape="1">
                  <a:blip r:embed="rId7"/>
                  <a:stretch>
                    <a:fillRect/>
                  </a:stretch>
                </a:blipFill>
                <a:ln>
                  <a:noFill/>
                </a:ln>
              </p:spPr>
              <p:txBody>
                <a:bodyPr/>
                <a:lstStyle/>
                <a:p>
                  <a:r>
                    <a:rPr lang="en-GB">
                      <a:noFill/>
                    </a:rPr>
                    <a:t> </a:t>
                  </a:r>
                </a:p>
              </p:txBody>
            </p:sp>
          </mc:Fallback>
        </mc:AlternateContent>
        <p:cxnSp>
          <p:nvCxnSpPr>
            <p:cNvPr id="9" name="Connettore 2 8"/>
            <p:cNvCxnSpPr>
              <a:stCxn id="7" idx="6"/>
              <a:endCxn id="8" idx="2"/>
            </p:cNvCxnSpPr>
            <p:nvPr/>
          </p:nvCxnSpPr>
          <p:spPr>
            <a:xfrm>
              <a:off x="6804248" y="4977172"/>
              <a:ext cx="864096"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Ovale 9"/>
                <p:cNvSpPr/>
                <p:nvPr/>
              </p:nvSpPr>
              <p:spPr>
                <a:xfrm>
                  <a:off x="4788024" y="4653136"/>
                  <a:ext cx="648072" cy="648072"/>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i="1" smtClean="0">
                                <a:latin typeface="Cambria Math"/>
                              </a:rPr>
                              <m:t>𝑥</m:t>
                            </m:r>
                          </m:e>
                          <m:sub>
                            <m:r>
                              <a:rPr lang="en-GB" b="0" i="1" smtClean="0">
                                <a:latin typeface="Cambria Math"/>
                              </a:rPr>
                              <m:t>1</m:t>
                            </m:r>
                          </m:sub>
                        </m:sSub>
                      </m:oMath>
                    </m:oMathPara>
                  </a14:m>
                  <a:endParaRPr lang="en-GB" dirty="0"/>
                </a:p>
              </p:txBody>
            </p:sp>
          </mc:Choice>
          <mc:Fallback xmlns="">
            <p:sp>
              <p:nvSpPr>
                <p:cNvPr id="10" name="Ovale 9"/>
                <p:cNvSpPr>
                  <a:spLocks noRot="1" noChangeAspect="1" noMove="1" noResize="1" noEditPoints="1" noAdjustHandles="1" noChangeArrowheads="1" noChangeShapeType="1" noTextEdit="1"/>
                </p:cNvSpPr>
                <p:nvPr/>
              </p:nvSpPr>
              <p:spPr>
                <a:xfrm>
                  <a:off x="4788024" y="4653136"/>
                  <a:ext cx="648072" cy="648072"/>
                </a:xfrm>
                <a:prstGeom prst="ellipse">
                  <a:avLst/>
                </a:prstGeom>
                <a:blipFill rotWithShape="1">
                  <a:blip r:embed="rId8"/>
                  <a:stretch>
                    <a:fillRect/>
                  </a:stretch>
                </a:blipFill>
                <a:ln>
                  <a:noFill/>
                </a:ln>
              </p:spPr>
              <p:txBody>
                <a:bodyPr/>
                <a:lstStyle/>
                <a:p>
                  <a:r>
                    <a:rPr lang="en-GB">
                      <a:noFill/>
                    </a:rPr>
                    <a:t> </a:t>
                  </a:r>
                </a:p>
              </p:txBody>
            </p:sp>
          </mc:Fallback>
        </mc:AlternateContent>
        <p:cxnSp>
          <p:nvCxnSpPr>
            <p:cNvPr id="11" name="Connettore 2 10"/>
            <p:cNvCxnSpPr>
              <a:stCxn id="10" idx="6"/>
              <a:endCxn id="7" idx="2"/>
            </p:cNvCxnSpPr>
            <p:nvPr/>
          </p:nvCxnSpPr>
          <p:spPr>
            <a:xfrm>
              <a:off x="5436096" y="4977172"/>
              <a:ext cx="72008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2" name="Ovale 11"/>
                <p:cNvSpPr/>
                <p:nvPr/>
              </p:nvSpPr>
              <p:spPr>
                <a:xfrm>
                  <a:off x="6162526" y="5517232"/>
                  <a:ext cx="648072" cy="64807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smtClean="0">
                            <a:latin typeface="Cambria Math"/>
                          </a:rPr>
                          <m:t>⨍</m:t>
                        </m:r>
                        <m:r>
                          <a:rPr lang="en-GB" b="0" i="1" smtClean="0">
                            <a:latin typeface="Cambria Math"/>
                          </a:rPr>
                          <m:t>(</m:t>
                        </m:r>
                        <m:r>
                          <a:rPr lang="en-GB" b="0" i="1" smtClean="0">
                            <a:latin typeface="Cambria Math"/>
                          </a:rPr>
                          <m:t>𝑥</m:t>
                        </m:r>
                        <m:r>
                          <a:rPr lang="en-GB" b="0" i="1" smtClean="0">
                            <a:latin typeface="Cambria Math"/>
                          </a:rPr>
                          <m:t>)</m:t>
                        </m:r>
                      </m:oMath>
                    </m:oMathPara>
                  </a14:m>
                  <a:endParaRPr lang="en-GB" dirty="0"/>
                </a:p>
              </p:txBody>
            </p:sp>
          </mc:Choice>
          <mc:Fallback xmlns="">
            <p:sp>
              <p:nvSpPr>
                <p:cNvPr id="12" name="Ovale 11"/>
                <p:cNvSpPr>
                  <a:spLocks noRot="1" noChangeAspect="1" noMove="1" noResize="1" noEditPoints="1" noAdjustHandles="1" noChangeArrowheads="1" noChangeShapeType="1" noTextEdit="1"/>
                </p:cNvSpPr>
                <p:nvPr/>
              </p:nvSpPr>
              <p:spPr>
                <a:xfrm>
                  <a:off x="6162526" y="5517232"/>
                  <a:ext cx="648072" cy="648072"/>
                </a:xfrm>
                <a:prstGeom prst="ellipse">
                  <a:avLst/>
                </a:prstGeom>
                <a:blipFill rotWithShape="1">
                  <a:blip r:embed="rId9"/>
                  <a:stretch>
                    <a:fillRect l="-6306"/>
                  </a:stretch>
                </a:blipFill>
              </p:spPr>
              <p:txBody>
                <a:bodyPr/>
                <a:lstStyle/>
                <a:p>
                  <a:r>
                    <a:rPr lang="en-GB">
                      <a:noFill/>
                    </a:rPr>
                    <a:t> </a:t>
                  </a:r>
                </a:p>
              </p:txBody>
            </p:sp>
          </mc:Fallback>
        </mc:AlternateContent>
        <p:cxnSp>
          <p:nvCxnSpPr>
            <p:cNvPr id="13" name="Connettore 7 12"/>
            <p:cNvCxnSpPr>
              <a:stCxn id="12" idx="6"/>
              <a:endCxn id="7" idx="5"/>
            </p:cNvCxnSpPr>
            <p:nvPr/>
          </p:nvCxnSpPr>
          <p:spPr>
            <a:xfrm flipH="1" flipV="1">
              <a:off x="6709340" y="5206300"/>
              <a:ext cx="101258" cy="634968"/>
            </a:xfrm>
            <a:prstGeom prst="curvedConnector4">
              <a:avLst>
                <a:gd name="adj1" fmla="val -225760"/>
                <a:gd name="adj2" fmla="val 68042"/>
              </a:avLst>
            </a:prstGeom>
            <a:ln w="50800">
              <a:headEnd type="none"/>
              <a:tailEnd type="oval" w="lg" len="lg"/>
            </a:ln>
          </p:spPr>
          <p:style>
            <a:lnRef idx="3">
              <a:schemeClr val="accent1"/>
            </a:lnRef>
            <a:fillRef idx="0">
              <a:schemeClr val="accent1"/>
            </a:fillRef>
            <a:effectRef idx="2">
              <a:schemeClr val="accent1"/>
            </a:effectRef>
            <a:fontRef idx="minor">
              <a:schemeClr val="tx1"/>
            </a:fontRef>
          </p:style>
        </p:cxnSp>
        <p:cxnSp>
          <p:nvCxnSpPr>
            <p:cNvPr id="14" name="Connettore 7 13"/>
            <p:cNvCxnSpPr>
              <a:stCxn id="12" idx="3"/>
              <a:endCxn id="12" idx="5"/>
            </p:cNvCxnSpPr>
            <p:nvPr/>
          </p:nvCxnSpPr>
          <p:spPr>
            <a:xfrm rot="16200000" flipH="1">
              <a:off x="6486562" y="5841268"/>
              <a:ext cx="12700" cy="458256"/>
            </a:xfrm>
            <a:prstGeom prst="curvedConnector3">
              <a:avLst>
                <a:gd name="adj1" fmla="val 2547307"/>
              </a:avLst>
            </a:prstGeom>
            <a:ln>
              <a:headEnd type="none"/>
              <a:tailEnd type="triangle" w="lg" len="lg"/>
            </a:ln>
          </p:spPr>
          <p:style>
            <a:lnRef idx="3">
              <a:schemeClr val="dk1"/>
            </a:lnRef>
            <a:fillRef idx="0">
              <a:schemeClr val="dk1"/>
            </a:fillRef>
            <a:effectRef idx="2">
              <a:schemeClr val="dk1"/>
            </a:effectRef>
            <a:fontRef idx="minor">
              <a:schemeClr val="tx1"/>
            </a:fontRef>
          </p:style>
        </p:cxnSp>
        <p:cxnSp>
          <p:nvCxnSpPr>
            <p:cNvPr id="15" name="Connettore 7 14"/>
            <p:cNvCxnSpPr>
              <a:stCxn id="7" idx="3"/>
              <a:endCxn id="12" idx="1"/>
            </p:cNvCxnSpPr>
            <p:nvPr/>
          </p:nvCxnSpPr>
          <p:spPr>
            <a:xfrm rot="16200000" flipH="1">
              <a:off x="6051339" y="5406045"/>
              <a:ext cx="405840" cy="6350"/>
            </a:xfrm>
            <a:prstGeom prst="curvedConnector3">
              <a:avLst>
                <a:gd name="adj1" fmla="val 50000"/>
              </a:avLst>
            </a:prstGeom>
            <a:ln>
              <a:headEnd type="none"/>
              <a:tailEnd type="triangle" w="lg" len="lg"/>
            </a:ln>
          </p:spPr>
          <p:style>
            <a:lnRef idx="3">
              <a:schemeClr val="dk1"/>
            </a:lnRef>
            <a:fillRef idx="0">
              <a:schemeClr val="dk1"/>
            </a:fillRef>
            <a:effectRef idx="2">
              <a:schemeClr val="dk1"/>
            </a:effectRef>
            <a:fontRef idx="minor">
              <a:schemeClr val="tx1"/>
            </a:fontRef>
          </p:style>
        </p:cxnSp>
      </p:grpSp>
      <p:pic>
        <p:nvPicPr>
          <p:cNvPr id="17" name="Immagine 16"/>
          <p:cNvPicPr>
            <a:picLocks noChangeAspect="1"/>
          </p:cNvPicPr>
          <p:nvPr/>
        </p:nvPicPr>
        <p:blipFill rotWithShape="1">
          <a:blip r:embed="rId10">
            <a:extLst>
              <a:ext uri="{28A0092B-C50C-407E-A947-70E740481C1C}">
                <a14:useLocalDpi xmlns:a14="http://schemas.microsoft.com/office/drawing/2010/main" val="0"/>
              </a:ext>
            </a:extLst>
          </a:blip>
          <a:srcRect l="42438" r="53000"/>
          <a:stretch/>
        </p:blipFill>
        <p:spPr>
          <a:xfrm>
            <a:off x="8403277" y="2469232"/>
            <a:ext cx="345187" cy="3048000"/>
          </a:xfrm>
          <a:prstGeom prst="rect">
            <a:avLst/>
          </a:prstGeom>
        </p:spPr>
      </p:pic>
      <p:cxnSp>
        <p:nvCxnSpPr>
          <p:cNvPr id="18" name="Connettore 1 17"/>
          <p:cNvCxnSpPr/>
          <p:nvPr/>
        </p:nvCxnSpPr>
        <p:spPr>
          <a:xfrm>
            <a:off x="3779912" y="3933056"/>
            <a:ext cx="4464496" cy="0"/>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sp>
        <p:nvSpPr>
          <p:cNvPr id="25" name="Titolo 1"/>
          <p:cNvSpPr>
            <a:spLocks noGrp="1"/>
          </p:cNvSpPr>
          <p:nvPr>
            <p:ph type="title"/>
          </p:nvPr>
        </p:nvSpPr>
        <p:spPr>
          <a:xfrm>
            <a:off x="-1980728" y="1116220"/>
            <a:ext cx="8229600" cy="944628"/>
          </a:xfrm>
        </p:spPr>
        <p:txBody>
          <a:bodyPr/>
          <a:lstStyle/>
          <a:p>
            <a:r>
              <a:rPr lang="en-GB" sz="3200" dirty="0" smtClean="0"/>
              <a:t>Temporal </a:t>
            </a:r>
            <a:r>
              <a:rPr lang="en-GB" sz="3200" dirty="0"/>
              <a:t>transformation</a:t>
            </a:r>
            <a:br>
              <a:rPr lang="en-GB" sz="3200" dirty="0"/>
            </a:br>
            <a:r>
              <a:rPr lang="en-GB" sz="2000" dirty="0" smtClean="0"/>
              <a:t>(onset and memory)</a:t>
            </a:r>
            <a:endParaRPr lang="en-GB" sz="3200" dirty="0"/>
          </a:p>
        </p:txBody>
      </p:sp>
      <p:pic>
        <p:nvPicPr>
          <p:cNvPr id="2" name="Immagine 1"/>
          <p:cNvPicPr>
            <a:picLocks noChangeAspect="1"/>
          </p:cNvPicPr>
          <p:nvPr/>
        </p:nvPicPr>
        <p:blipFill rotWithShape="1">
          <a:blip r:embed="rId11">
            <a:extLst>
              <a:ext uri="{28A0092B-C50C-407E-A947-70E740481C1C}">
                <a14:useLocalDpi xmlns:a14="http://schemas.microsoft.com/office/drawing/2010/main" val="0"/>
              </a:ext>
            </a:extLst>
          </a:blip>
          <a:srcRect l="30125" r="65125"/>
          <a:stretch/>
        </p:blipFill>
        <p:spPr>
          <a:xfrm>
            <a:off x="611560" y="2469232"/>
            <a:ext cx="360040" cy="3048000"/>
          </a:xfrm>
          <a:prstGeom prst="rect">
            <a:avLst/>
          </a:prstGeom>
        </p:spPr>
      </p:pic>
      <p:sp>
        <p:nvSpPr>
          <p:cNvPr id="19" name="CasellaDiTesto 18"/>
          <p:cNvSpPr txBox="1"/>
          <p:nvPr/>
        </p:nvSpPr>
        <p:spPr>
          <a:xfrm>
            <a:off x="4024667" y="3284984"/>
            <a:ext cx="1095173" cy="369332"/>
          </a:xfrm>
          <a:prstGeom prst="rect">
            <a:avLst/>
          </a:prstGeom>
          <a:noFill/>
        </p:spPr>
        <p:txBody>
          <a:bodyPr wrap="none" rtlCol="0">
            <a:spAutoFit/>
          </a:bodyPr>
          <a:lstStyle/>
          <a:p>
            <a:r>
              <a:rPr lang="en-GB" dirty="0" smtClean="0">
                <a:solidFill>
                  <a:schemeClr val="tx1"/>
                </a:solidFill>
              </a:rPr>
              <a:t>VIDEO 3</a:t>
            </a:r>
            <a:endParaRPr lang="en-GB" dirty="0" smtClean="0">
              <a:solidFill>
                <a:schemeClr val="tx1"/>
              </a:solidFill>
            </a:endParaRPr>
          </a:p>
        </p:txBody>
      </p:sp>
    </p:spTree>
    <p:extLst>
      <p:ext uri="{BB962C8B-B14F-4D97-AF65-F5344CB8AC3E}">
        <p14:creationId xmlns:p14="http://schemas.microsoft.com/office/powerpoint/2010/main" val="3616362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Attractors</a:t>
            </a:r>
            <a:endParaRPr lang="en-GB" sz="3200" dirty="0"/>
          </a:p>
        </p:txBody>
      </p:sp>
      <p:sp>
        <p:nvSpPr>
          <p:cNvPr id="10" name="Segnaposto contenuto 2"/>
          <p:cNvSpPr txBox="1">
            <a:spLocks/>
          </p:cNvSpPr>
          <p:nvPr/>
        </p:nvSpPr>
        <p:spPr bwMode="auto">
          <a:xfrm>
            <a:off x="457200" y="2604045"/>
            <a:ext cx="3754760" cy="3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GB" sz="1600" b="1" dirty="0" smtClean="0"/>
              <a:t>Attractor states: point attractors and pattern generators</a:t>
            </a:r>
          </a:p>
          <a:p>
            <a:pPr marL="0" indent="0" algn="just">
              <a:buNone/>
            </a:pPr>
            <a:r>
              <a:rPr lang="en-GB" sz="1400" dirty="0" smtClean="0"/>
              <a:t>Due to recurrent connectivity, neural networks can exhibit nonlinear associations between inputs and patterns of activity. State transitions can lead towards stable (e.g. point attractors</a:t>
            </a:r>
            <a:r>
              <a:rPr lang="en-GB" sz="1400" dirty="0"/>
              <a:t>) </a:t>
            </a:r>
            <a:r>
              <a:rPr lang="en-GB" sz="1400" dirty="0" smtClean="0"/>
              <a:t>or dynamic patterns </a:t>
            </a:r>
            <a:r>
              <a:rPr lang="en-GB" sz="1400" dirty="0"/>
              <a:t>(e.g</a:t>
            </a:r>
            <a:r>
              <a:rPr lang="en-GB" sz="1400" dirty="0" smtClean="0"/>
              <a:t>. oscillators or chaotic attractors).</a:t>
            </a:r>
            <a:endParaRPr lang="en-GB" sz="1400" dirty="0"/>
          </a:p>
          <a:p>
            <a:pPr marL="0" indent="0" algn="just">
              <a:buNone/>
            </a:pPr>
            <a:r>
              <a:rPr lang="en-GB" sz="1400" dirty="0" smtClean="0"/>
              <a:t>In presence of attractor states, different inputs converge towards the same network configuration (or pattern) of activity. The stronger the attractor, the more the network is able to resist perturbations, ignoring noise in the input and less relevant competing signals. </a:t>
            </a:r>
          </a:p>
          <a:p>
            <a:pPr marL="0" indent="0">
              <a:buFont typeface="Arial" pitchFamily="34" charset="0"/>
              <a:buNone/>
            </a:pPr>
            <a:endParaRPr lang="en-GB" sz="1400" dirty="0" smtClean="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06" y="1782948"/>
            <a:ext cx="3168396" cy="4529633"/>
          </a:xfrm>
          <a:prstGeom prst="rect">
            <a:avLst/>
          </a:prstGeom>
        </p:spPr>
      </p:pic>
    </p:spTree>
    <p:extLst>
      <p:ext uri="{BB962C8B-B14F-4D97-AF65-F5344CB8AC3E}">
        <p14:creationId xmlns:p14="http://schemas.microsoft.com/office/powerpoint/2010/main" val="1934994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Temporal </a:t>
            </a:r>
            <a:r>
              <a:rPr lang="en-GB" sz="3200" dirty="0"/>
              <a:t>transformation</a:t>
            </a:r>
            <a:br>
              <a:rPr lang="en-GB" sz="3200" dirty="0"/>
            </a:br>
            <a:r>
              <a:rPr lang="en-GB" sz="2000" dirty="0" smtClean="0"/>
              <a:t>(attractors)</a:t>
            </a:r>
            <a:endParaRPr lang="en-GB" sz="3200" dirty="0"/>
          </a:p>
        </p:txBody>
      </p:sp>
      <p:sp>
        <p:nvSpPr>
          <p:cNvPr id="6" name="Rettangolo 5"/>
          <p:cNvSpPr/>
          <p:nvPr/>
        </p:nvSpPr>
        <p:spPr>
          <a:xfrm>
            <a:off x="180020" y="5661248"/>
            <a:ext cx="8784468" cy="861774"/>
          </a:xfrm>
          <a:prstGeom prst="rect">
            <a:avLst/>
          </a:prstGeom>
        </p:spPr>
        <p:txBody>
          <a:bodyPr wrap="square">
            <a:spAutoFit/>
          </a:bodyPr>
          <a:lstStyle/>
          <a:p>
            <a:pPr marL="0" indent="0">
              <a:buNone/>
            </a:pPr>
            <a:r>
              <a:rPr lang="en-GB" sz="1600" dirty="0" smtClean="0">
                <a:solidFill>
                  <a:schemeClr val="tx1"/>
                </a:solidFill>
              </a:rPr>
              <a:t>Heat maps of the lateral connectivity in the output structure (left), multiple inputs (centre), and multiple outputs (centre), mean field activity. Eye matrix used for input-</a:t>
            </a:r>
            <a:r>
              <a:rPr lang="en-GB" sz="1600" dirty="0" err="1" smtClean="0">
                <a:solidFill>
                  <a:schemeClr val="tx1"/>
                </a:solidFill>
              </a:rPr>
              <a:t>ouput</a:t>
            </a:r>
            <a:r>
              <a:rPr lang="en-GB" sz="1600" dirty="0" smtClean="0">
                <a:solidFill>
                  <a:schemeClr val="tx1"/>
                </a:solidFill>
              </a:rPr>
              <a:t> connectivity.</a:t>
            </a:r>
            <a:endParaRPr lang="en-GB" dirty="0" smtClean="0">
              <a:solidFill>
                <a:schemeClr val="tx1"/>
              </a:solidFill>
            </a:endParaRPr>
          </a:p>
          <a:p>
            <a:pPr marL="0" indent="0">
              <a:buNone/>
            </a:pPr>
            <a:r>
              <a:rPr lang="en-GB" dirty="0" smtClean="0">
                <a:solidFill>
                  <a:schemeClr val="tx1"/>
                </a:solidFill>
              </a:rPr>
              <a:t>- Point attractors and pattern generator</a:t>
            </a:r>
            <a:endParaRPr lang="en-GB" dirty="0">
              <a:solidFill>
                <a:schemeClr val="tx1"/>
              </a:solidFill>
            </a:endParaRPr>
          </a:p>
        </p:txBody>
      </p:sp>
      <p:cxnSp>
        <p:nvCxnSpPr>
          <p:cNvPr id="5" name="Connettore 1 4"/>
          <p:cNvCxnSpPr/>
          <p:nvPr/>
        </p:nvCxnSpPr>
        <p:spPr>
          <a:xfrm>
            <a:off x="3779912" y="3933056"/>
            <a:ext cx="4464496" cy="0"/>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7" name="Connettore 1 6"/>
          <p:cNvCxnSpPr/>
          <p:nvPr/>
        </p:nvCxnSpPr>
        <p:spPr>
          <a:xfrm>
            <a:off x="4716016" y="2708920"/>
            <a:ext cx="0" cy="2520280"/>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cxnSp>
        <p:nvCxnSpPr>
          <p:cNvPr id="9" name="Connettore 1 8"/>
          <p:cNvCxnSpPr/>
          <p:nvPr/>
        </p:nvCxnSpPr>
        <p:spPr>
          <a:xfrm>
            <a:off x="7308304" y="2708920"/>
            <a:ext cx="0" cy="2520280"/>
          </a:xfrm>
          <a:prstGeom prst="line">
            <a:avLst/>
          </a:prstGeom>
          <a:ln>
            <a:prstDash val="lgDashDot"/>
          </a:ln>
        </p:spPr>
        <p:style>
          <a:lnRef idx="3">
            <a:schemeClr val="accent4"/>
          </a:lnRef>
          <a:fillRef idx="0">
            <a:schemeClr val="accent4"/>
          </a:fillRef>
          <a:effectRef idx="2">
            <a:schemeClr val="accent4"/>
          </a:effectRef>
          <a:fontRef idx="minor">
            <a:schemeClr val="tx1"/>
          </a:fontRef>
        </p:style>
      </p:cxnSp>
      <p:sp>
        <p:nvSpPr>
          <p:cNvPr id="10" name="CasellaDiTesto 9"/>
          <p:cNvSpPr txBox="1"/>
          <p:nvPr/>
        </p:nvSpPr>
        <p:spPr>
          <a:xfrm>
            <a:off x="1619672" y="3068960"/>
            <a:ext cx="1095173" cy="369332"/>
          </a:xfrm>
          <a:prstGeom prst="rect">
            <a:avLst/>
          </a:prstGeom>
          <a:noFill/>
        </p:spPr>
        <p:txBody>
          <a:bodyPr wrap="none" rtlCol="0">
            <a:spAutoFit/>
          </a:bodyPr>
          <a:lstStyle/>
          <a:p>
            <a:r>
              <a:rPr lang="en-GB" dirty="0" smtClean="0">
                <a:solidFill>
                  <a:schemeClr val="tx1"/>
                </a:solidFill>
              </a:rPr>
              <a:t>VIDEO 4</a:t>
            </a:r>
            <a:endParaRPr lang="en-GB" dirty="0" smtClean="0">
              <a:solidFill>
                <a:schemeClr val="tx1"/>
              </a:solidFill>
            </a:endParaRPr>
          </a:p>
        </p:txBody>
      </p:sp>
    </p:spTree>
    <p:extLst>
      <p:ext uri="{BB962C8B-B14F-4D97-AF65-F5344CB8AC3E}">
        <p14:creationId xmlns:p14="http://schemas.microsoft.com/office/powerpoint/2010/main" val="2620221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Network plasticity</a:t>
            </a:r>
            <a:endParaRPr lang="en-GB" sz="3200" dirty="0"/>
          </a:p>
        </p:txBody>
      </p:sp>
      <p:sp>
        <p:nvSpPr>
          <p:cNvPr id="5" name="Segnaposto contenuto 2"/>
          <p:cNvSpPr>
            <a:spLocks noGrp="1"/>
          </p:cNvSpPr>
          <p:nvPr>
            <p:ph idx="1"/>
          </p:nvPr>
        </p:nvSpPr>
        <p:spPr>
          <a:xfrm>
            <a:off x="457200" y="2604045"/>
            <a:ext cx="8229600" cy="3849291"/>
          </a:xfrm>
        </p:spPr>
        <p:txBody>
          <a:bodyPr/>
          <a:lstStyle/>
          <a:p>
            <a:pPr marL="0" indent="0">
              <a:buNone/>
            </a:pPr>
            <a:r>
              <a:rPr lang="en-GB" sz="2400" dirty="0" smtClean="0"/>
              <a:t>The structure of a neural circuit changes over time. The duration of these alterations varies significantly: from years, as those induced by synaptic plasticity (long term potentiation or depression, due to learning processes), to a fraction of a second, as those caused by the phasic or tonic presence of neuromodulators.</a:t>
            </a:r>
          </a:p>
          <a:p>
            <a:pPr marL="0" indent="0">
              <a:buNone/>
            </a:pPr>
            <a:r>
              <a:rPr lang="en-GB" sz="2400" dirty="0" smtClean="0"/>
              <a:t>By changing connection weights dynamically, these processes effectively mould the energy landscapes describing the temporal transitions of the networks.</a:t>
            </a:r>
            <a:endParaRPr lang="en-GB" sz="2400" dirty="0"/>
          </a:p>
          <a:p>
            <a:endParaRPr lang="en-GB" sz="2400" dirty="0"/>
          </a:p>
          <a:p>
            <a:endParaRPr lang="en-GB" sz="2400" dirty="0" smtClean="0"/>
          </a:p>
          <a:p>
            <a:endParaRPr lang="en-GB" sz="2400" dirty="0"/>
          </a:p>
          <a:p>
            <a:endParaRPr lang="en-GB" sz="2400" dirty="0" smtClean="0"/>
          </a:p>
          <a:p>
            <a:endParaRPr lang="en-GB" sz="2000" dirty="0" smtClean="0"/>
          </a:p>
        </p:txBody>
      </p:sp>
    </p:spTree>
    <p:extLst>
      <p:ext uri="{BB962C8B-B14F-4D97-AF65-F5344CB8AC3E}">
        <p14:creationId xmlns:p14="http://schemas.microsoft.com/office/powerpoint/2010/main" val="442958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a:t>Network plasticity</a:t>
            </a:r>
          </a:p>
        </p:txBody>
      </p:sp>
      <p:sp>
        <p:nvSpPr>
          <p:cNvPr id="6" name="Segnaposto contenuto 2"/>
          <p:cNvSpPr>
            <a:spLocks noGrp="1"/>
          </p:cNvSpPr>
          <p:nvPr>
            <p:ph idx="1"/>
          </p:nvPr>
        </p:nvSpPr>
        <p:spPr>
          <a:xfrm>
            <a:off x="457200" y="2604045"/>
            <a:ext cx="3970784" cy="3849291"/>
          </a:xfrm>
        </p:spPr>
        <p:txBody>
          <a:bodyPr/>
          <a:lstStyle/>
          <a:p>
            <a:pPr marL="0" indent="0">
              <a:buNone/>
            </a:pPr>
            <a:r>
              <a:rPr lang="en-GB" sz="1600" b="1" dirty="0" smtClean="0"/>
              <a:t>Phasic and tonic modulation</a:t>
            </a:r>
            <a:r>
              <a:rPr lang="en-GB" sz="1400" dirty="0" smtClean="0"/>
              <a:t>.</a:t>
            </a:r>
          </a:p>
          <a:p>
            <a:pPr marL="0" indent="0">
              <a:buNone/>
            </a:pPr>
            <a:r>
              <a:rPr lang="en-GB" sz="1400" dirty="0" smtClean="0"/>
              <a:t>Neuromodulators such as dopamine, noradrenaline and serotonin regulate electrical </a:t>
            </a:r>
            <a:r>
              <a:rPr lang="en-GB" sz="1400" dirty="0"/>
              <a:t>and biochemical </a:t>
            </a:r>
            <a:r>
              <a:rPr lang="en-GB" sz="1400" dirty="0" smtClean="0"/>
              <a:t>neural functions, affecting in particular excitability of target units, </a:t>
            </a:r>
            <a:r>
              <a:rPr lang="en-GB" sz="1400" dirty="0"/>
              <a:t>synaptic </a:t>
            </a:r>
            <a:r>
              <a:rPr lang="en-GB" sz="1400" dirty="0" smtClean="0"/>
              <a:t>transmission and </a:t>
            </a:r>
            <a:r>
              <a:rPr lang="en-GB" sz="1400" dirty="0"/>
              <a:t>plasticity, protein </a:t>
            </a:r>
            <a:r>
              <a:rPr lang="en-GB" sz="1400" dirty="0" smtClean="0"/>
              <a:t>trafficking </a:t>
            </a:r>
            <a:r>
              <a:rPr lang="en-GB" sz="1400" dirty="0"/>
              <a:t>and gene transcription. </a:t>
            </a:r>
            <a:endParaRPr lang="en-GB" sz="1400" dirty="0" smtClean="0"/>
          </a:p>
          <a:p>
            <a:pPr marL="0" indent="0">
              <a:buNone/>
            </a:pPr>
            <a:r>
              <a:rPr lang="en-GB" sz="1400" dirty="0" smtClean="0"/>
              <a:t>Fluctuation of neuromodulator release can potentiate or suppress (depending on the receptors involved) signal transmission among neural populations, altering temporal transitions and general stability of the circuit.</a:t>
            </a:r>
            <a:endParaRPr lang="en-GB" sz="1400" dirty="0"/>
          </a:p>
          <a:p>
            <a:pPr marL="0" indent="0">
              <a:buNone/>
            </a:pPr>
            <a:endParaRPr lang="en-GB" sz="2400" dirty="0"/>
          </a:p>
          <a:p>
            <a:endParaRPr lang="en-GB" sz="2400" dirty="0" smtClean="0"/>
          </a:p>
          <a:p>
            <a:endParaRPr lang="en-GB" sz="2000" dirty="0" smtClean="0"/>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35647" t="1936" r="33235"/>
          <a:stretch/>
        </p:blipFill>
        <p:spPr>
          <a:xfrm>
            <a:off x="4716016" y="2140772"/>
            <a:ext cx="3787225" cy="3961688"/>
          </a:xfrm>
          <a:prstGeom prst="rect">
            <a:avLst/>
          </a:prstGeom>
        </p:spPr>
      </p:pic>
      <p:sp>
        <p:nvSpPr>
          <p:cNvPr id="8" name="Rettangolo 7"/>
          <p:cNvSpPr/>
          <p:nvPr/>
        </p:nvSpPr>
        <p:spPr>
          <a:xfrm>
            <a:off x="4499992" y="1988840"/>
            <a:ext cx="1080120"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CasellaDiTesto 8"/>
          <p:cNvSpPr txBox="1"/>
          <p:nvPr/>
        </p:nvSpPr>
        <p:spPr>
          <a:xfrm>
            <a:off x="793488" y="6289575"/>
            <a:ext cx="7557024" cy="461665"/>
          </a:xfrm>
          <a:prstGeom prst="rect">
            <a:avLst/>
          </a:prstGeom>
          <a:noFill/>
        </p:spPr>
        <p:txBody>
          <a:bodyPr wrap="square" rtlCol="0">
            <a:spAutoFit/>
          </a:bodyPr>
          <a:lstStyle/>
          <a:p>
            <a:r>
              <a:rPr lang="en-GB" sz="1200" dirty="0" smtClean="0">
                <a:solidFill>
                  <a:schemeClr val="tx1"/>
                </a:solidFill>
              </a:rPr>
              <a:t>Image from</a:t>
            </a:r>
            <a:r>
              <a:rPr lang="en-GB" sz="1200" dirty="0">
                <a:solidFill>
                  <a:schemeClr val="tx1"/>
                </a:solidFill>
              </a:rPr>
              <a:t>: </a:t>
            </a:r>
            <a:r>
              <a:rPr lang="en-GB" sz="1200" dirty="0" smtClean="0">
                <a:solidFill>
                  <a:schemeClr val="tx1"/>
                </a:solidFill>
              </a:rPr>
              <a:t>Hauser et al. </a:t>
            </a:r>
            <a:r>
              <a:rPr lang="en-GB" sz="1200" dirty="0">
                <a:solidFill>
                  <a:schemeClr val="tx1"/>
                </a:solidFill>
              </a:rPr>
              <a:t>2016 Computational </a:t>
            </a:r>
            <a:r>
              <a:rPr lang="en-GB" sz="1200" dirty="0" smtClean="0">
                <a:solidFill>
                  <a:schemeClr val="tx1"/>
                </a:solidFill>
              </a:rPr>
              <a:t>Psychiatry of ADHD</a:t>
            </a:r>
            <a:r>
              <a:rPr lang="en-GB" sz="1200" dirty="0">
                <a:solidFill>
                  <a:schemeClr val="tx1"/>
                </a:solidFill>
              </a:rPr>
              <a:t>: </a:t>
            </a:r>
            <a:r>
              <a:rPr lang="en-GB" sz="1200" dirty="0" smtClean="0">
                <a:solidFill>
                  <a:schemeClr val="tx1"/>
                </a:solidFill>
              </a:rPr>
              <a:t>Neural Gain Impairments across </a:t>
            </a:r>
            <a:r>
              <a:rPr lang="en-GB" sz="1200" dirty="0" err="1" smtClean="0">
                <a:solidFill>
                  <a:schemeClr val="tx1"/>
                </a:solidFill>
              </a:rPr>
              <a:t>Marrian</a:t>
            </a:r>
            <a:endParaRPr lang="en-GB" sz="1200" dirty="0">
              <a:solidFill>
                <a:schemeClr val="tx1"/>
              </a:solidFill>
            </a:endParaRPr>
          </a:p>
          <a:p>
            <a:r>
              <a:rPr lang="en-GB" sz="1200" dirty="0">
                <a:solidFill>
                  <a:schemeClr val="tx1"/>
                </a:solidFill>
              </a:rPr>
              <a:t>Levels </a:t>
            </a:r>
            <a:r>
              <a:rPr lang="en-GB" sz="1200" dirty="0" smtClean="0">
                <a:solidFill>
                  <a:schemeClr val="tx1"/>
                </a:solidFill>
              </a:rPr>
              <a:t>of Analysis</a:t>
            </a:r>
            <a:r>
              <a:rPr lang="en-GB" sz="1200" dirty="0">
                <a:solidFill>
                  <a:schemeClr val="tx1"/>
                </a:solidFill>
              </a:rPr>
              <a:t>. </a:t>
            </a:r>
            <a:r>
              <a:rPr lang="en-GB" sz="1200" dirty="0" smtClean="0">
                <a:solidFill>
                  <a:schemeClr val="tx1"/>
                </a:solidFill>
              </a:rPr>
              <a:t>Trends </a:t>
            </a:r>
            <a:r>
              <a:rPr lang="en-GB" sz="1200" dirty="0" err="1" smtClean="0">
                <a:solidFill>
                  <a:schemeClr val="tx1"/>
                </a:solidFill>
              </a:rPr>
              <a:t>Neurosci</a:t>
            </a:r>
            <a:r>
              <a:rPr lang="en-GB" sz="1200" dirty="0" smtClean="0">
                <a:solidFill>
                  <a:schemeClr val="tx1"/>
                </a:solidFill>
              </a:rPr>
              <a:t> 39(2)</a:t>
            </a:r>
            <a:endParaRPr lang="en-GB" sz="1200" dirty="0">
              <a:solidFill>
                <a:schemeClr val="tx1"/>
              </a:solidFill>
            </a:endParaRPr>
          </a:p>
        </p:txBody>
      </p:sp>
    </p:spTree>
    <p:extLst>
      <p:ext uri="{BB962C8B-B14F-4D97-AF65-F5344CB8AC3E}">
        <p14:creationId xmlns:p14="http://schemas.microsoft.com/office/powerpoint/2010/main" val="15954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a:t>Network </a:t>
            </a:r>
            <a:r>
              <a:rPr lang="en-GB" sz="3200" dirty="0" smtClean="0"/>
              <a:t>plasticity</a:t>
            </a:r>
            <a:br>
              <a:rPr lang="en-GB" sz="3200" dirty="0" smtClean="0"/>
            </a:br>
            <a:r>
              <a:rPr lang="en-GB" sz="2000" dirty="0" smtClean="0"/>
              <a:t>(effective connectivity)</a:t>
            </a:r>
            <a:endParaRPr lang="en-GB" sz="3200" dirty="0"/>
          </a:p>
        </p:txBody>
      </p:sp>
      <p:sp>
        <p:nvSpPr>
          <p:cNvPr id="4" name="Rettangolo 3"/>
          <p:cNvSpPr/>
          <p:nvPr/>
        </p:nvSpPr>
        <p:spPr>
          <a:xfrm>
            <a:off x="180020" y="5661248"/>
            <a:ext cx="8784468" cy="1138773"/>
          </a:xfrm>
          <a:prstGeom prst="rect">
            <a:avLst/>
          </a:prstGeom>
        </p:spPr>
        <p:txBody>
          <a:bodyPr wrap="square">
            <a:spAutoFit/>
          </a:bodyPr>
          <a:lstStyle/>
          <a:p>
            <a:pPr marL="0" indent="0">
              <a:buNone/>
            </a:pPr>
            <a:r>
              <a:rPr lang="en-GB" sz="1600" dirty="0" smtClean="0">
                <a:solidFill>
                  <a:schemeClr val="tx1"/>
                </a:solidFill>
              </a:rPr>
              <a:t>Heat maps of the lateral connectivity in the output structure (left), multiple inputs (centre), and multiple outputs (centre), mean field activity. Eye matrix used for input-</a:t>
            </a:r>
            <a:r>
              <a:rPr lang="en-GB" sz="1600" dirty="0" err="1" smtClean="0">
                <a:solidFill>
                  <a:schemeClr val="tx1"/>
                </a:solidFill>
              </a:rPr>
              <a:t>ouput</a:t>
            </a:r>
            <a:r>
              <a:rPr lang="en-GB" sz="1600" dirty="0" smtClean="0">
                <a:solidFill>
                  <a:schemeClr val="tx1"/>
                </a:solidFill>
              </a:rPr>
              <a:t> connectivity.</a:t>
            </a:r>
            <a:endParaRPr lang="en-GB" dirty="0" smtClean="0">
              <a:solidFill>
                <a:schemeClr val="tx1"/>
              </a:solidFill>
            </a:endParaRPr>
          </a:p>
          <a:p>
            <a:pPr marL="0" indent="0">
              <a:buNone/>
            </a:pPr>
            <a:r>
              <a:rPr lang="en-GB" dirty="0" smtClean="0">
                <a:solidFill>
                  <a:schemeClr val="tx1"/>
                </a:solidFill>
              </a:rPr>
              <a:t>- transition from hyper-stable into meta-stable dynamics, </a:t>
            </a:r>
            <a:br>
              <a:rPr lang="en-GB" dirty="0" smtClean="0">
                <a:solidFill>
                  <a:schemeClr val="tx1"/>
                </a:solidFill>
              </a:rPr>
            </a:br>
            <a:r>
              <a:rPr lang="en-GB" dirty="0" smtClean="0">
                <a:solidFill>
                  <a:schemeClr val="tx1"/>
                </a:solidFill>
              </a:rPr>
              <a:t>as a function of dopamine fluctuations</a:t>
            </a:r>
            <a:endParaRPr lang="en-GB" dirty="0">
              <a:solidFill>
                <a:schemeClr val="tx1"/>
              </a:solidFill>
            </a:endParaRP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42438" r="53000"/>
          <a:stretch/>
        </p:blipFill>
        <p:spPr>
          <a:xfrm>
            <a:off x="8433231" y="2708920"/>
            <a:ext cx="285278" cy="1566836"/>
          </a:xfrm>
          <a:prstGeom prst="rect">
            <a:avLst/>
          </a:prstGeom>
        </p:spPr>
      </p:pic>
      <p:pic>
        <p:nvPicPr>
          <p:cNvPr id="6" name="Immagine 5"/>
          <p:cNvPicPr>
            <a:picLocks noChangeAspect="1"/>
          </p:cNvPicPr>
          <p:nvPr/>
        </p:nvPicPr>
        <p:blipFill rotWithShape="1">
          <a:blip r:embed="rId4">
            <a:extLst>
              <a:ext uri="{28A0092B-C50C-407E-A947-70E740481C1C}">
                <a14:useLocalDpi xmlns:a14="http://schemas.microsoft.com/office/drawing/2010/main" val="0"/>
              </a:ext>
            </a:extLst>
          </a:blip>
          <a:srcRect l="30125" r="65125"/>
          <a:stretch/>
        </p:blipFill>
        <p:spPr>
          <a:xfrm>
            <a:off x="642803" y="2708920"/>
            <a:ext cx="297554" cy="1566836"/>
          </a:xfrm>
          <a:prstGeom prst="rect">
            <a:avLst/>
          </a:prstGeom>
        </p:spPr>
      </p:pic>
      <p:sp>
        <p:nvSpPr>
          <p:cNvPr id="7" name="CasellaDiTesto 6"/>
          <p:cNvSpPr txBox="1"/>
          <p:nvPr/>
        </p:nvSpPr>
        <p:spPr>
          <a:xfrm>
            <a:off x="4024667" y="3808566"/>
            <a:ext cx="1095173" cy="369332"/>
          </a:xfrm>
          <a:prstGeom prst="rect">
            <a:avLst/>
          </a:prstGeom>
          <a:noFill/>
        </p:spPr>
        <p:txBody>
          <a:bodyPr wrap="none" rtlCol="0">
            <a:spAutoFit/>
          </a:bodyPr>
          <a:lstStyle/>
          <a:p>
            <a:r>
              <a:rPr lang="en-GB" dirty="0" smtClean="0">
                <a:solidFill>
                  <a:schemeClr val="tx1"/>
                </a:solidFill>
              </a:rPr>
              <a:t>VIDEO 5</a:t>
            </a:r>
            <a:endParaRPr lang="en-GB" dirty="0" smtClean="0">
              <a:solidFill>
                <a:schemeClr val="tx1"/>
              </a:solidFill>
            </a:endParaRPr>
          </a:p>
        </p:txBody>
      </p:sp>
    </p:spTree>
    <p:extLst>
      <p:ext uri="{BB962C8B-B14F-4D97-AF65-F5344CB8AC3E}">
        <p14:creationId xmlns:p14="http://schemas.microsoft.com/office/powerpoint/2010/main" val="2505129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Index</a:t>
            </a:r>
            <a:endParaRPr lang="en-GB" sz="3200" dirty="0"/>
          </a:p>
        </p:txBody>
      </p:sp>
      <p:sp>
        <p:nvSpPr>
          <p:cNvPr id="3" name="Segnaposto contenuto 2"/>
          <p:cNvSpPr>
            <a:spLocks noGrp="1"/>
          </p:cNvSpPr>
          <p:nvPr>
            <p:ph idx="1"/>
          </p:nvPr>
        </p:nvSpPr>
        <p:spPr>
          <a:xfrm>
            <a:off x="457200" y="2244005"/>
            <a:ext cx="8229600" cy="4353347"/>
          </a:xfrm>
        </p:spPr>
        <p:txBody>
          <a:bodyPr/>
          <a:lstStyle/>
          <a:p>
            <a:r>
              <a:rPr lang="en-GB" sz="2400" dirty="0" smtClean="0"/>
              <a:t>There is something about the networks</a:t>
            </a:r>
          </a:p>
          <a:p>
            <a:endParaRPr lang="en-GB" sz="2400" dirty="0" smtClean="0"/>
          </a:p>
          <a:p>
            <a:r>
              <a:rPr lang="en-GB" sz="2400" dirty="0" smtClean="0"/>
              <a:t>Input-output and temporal transformation</a:t>
            </a:r>
          </a:p>
          <a:p>
            <a:pPr lvl="1"/>
            <a:r>
              <a:rPr lang="en-GB" sz="2000" dirty="0" err="1" smtClean="0"/>
              <a:t>Feedforward</a:t>
            </a:r>
            <a:r>
              <a:rPr lang="en-GB" sz="2000" dirty="0" smtClean="0"/>
              <a:t> networks: linear dynamics</a:t>
            </a:r>
          </a:p>
          <a:p>
            <a:pPr lvl="1"/>
            <a:r>
              <a:rPr lang="en-GB" sz="2000" dirty="0" smtClean="0"/>
              <a:t>Recurrent networks: non linear dynamics</a:t>
            </a:r>
          </a:p>
          <a:p>
            <a:pPr lvl="1"/>
            <a:r>
              <a:rPr lang="en-GB" sz="2000" dirty="0" smtClean="0"/>
              <a:t>Network plasticity</a:t>
            </a:r>
            <a:endParaRPr lang="en-GB" sz="2000" dirty="0"/>
          </a:p>
          <a:p>
            <a:pPr lvl="1"/>
            <a:endParaRPr lang="en-GB" sz="2000" dirty="0"/>
          </a:p>
          <a:p>
            <a:r>
              <a:rPr lang="en-GB" sz="2400" dirty="0" smtClean="0"/>
              <a:t>A case study</a:t>
            </a:r>
          </a:p>
        </p:txBody>
      </p:sp>
    </p:spTree>
    <p:extLst>
      <p:ext uri="{BB962C8B-B14F-4D97-AF65-F5344CB8AC3E}">
        <p14:creationId xmlns:p14="http://schemas.microsoft.com/office/powerpoint/2010/main" val="944920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a:spLocks noGrp="1"/>
          </p:cNvSpPr>
          <p:nvPr>
            <p:ph idx="1"/>
          </p:nvPr>
        </p:nvSpPr>
        <p:spPr>
          <a:xfrm>
            <a:off x="457200" y="1484785"/>
            <a:ext cx="8229600" cy="504056"/>
          </a:xfrm>
        </p:spPr>
        <p:txBody>
          <a:bodyPr/>
          <a:lstStyle/>
          <a:p>
            <a:pPr marL="0" indent="0" algn="ctr">
              <a:buNone/>
            </a:pPr>
            <a:r>
              <a:rPr lang="en-GB" sz="2400" b="1" dirty="0" smtClean="0"/>
              <a:t>Input-output and temporal transformation</a:t>
            </a:r>
          </a:p>
        </p:txBody>
      </p:sp>
      <p:sp>
        <p:nvSpPr>
          <p:cNvPr id="8" name="Segnaposto contenuto 2"/>
          <p:cNvSpPr txBox="1">
            <a:spLocks/>
          </p:cNvSpPr>
          <p:nvPr/>
        </p:nvSpPr>
        <p:spPr bwMode="auto">
          <a:xfrm>
            <a:off x="971600" y="2604045"/>
            <a:ext cx="7200800" cy="3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t>Linear transformation</a:t>
            </a:r>
          </a:p>
          <a:p>
            <a:r>
              <a:rPr lang="en-GB" sz="2000" dirty="0" smtClean="0"/>
              <a:t>Non-linear dynamics (onset, memory etc.)</a:t>
            </a:r>
          </a:p>
          <a:p>
            <a:r>
              <a:rPr lang="en-GB" sz="2000" dirty="0" smtClean="0"/>
              <a:t>Attractor states (point attractors, linear attractors</a:t>
            </a:r>
          </a:p>
          <a:p>
            <a:r>
              <a:rPr lang="en-GB" sz="2000" dirty="0"/>
              <a:t>C</a:t>
            </a:r>
            <a:r>
              <a:rPr lang="en-GB" sz="2000" dirty="0" smtClean="0"/>
              <a:t>hanges in effective connectivity and network dynamics</a:t>
            </a:r>
          </a:p>
          <a:p>
            <a:endParaRPr lang="en-GB" sz="2000" dirty="0"/>
          </a:p>
          <a:p>
            <a:pPr marL="0" indent="0" algn="ctr">
              <a:buNone/>
            </a:pPr>
            <a:r>
              <a:rPr lang="en-GB" sz="2000" b="1" dirty="0" smtClean="0">
                <a:solidFill>
                  <a:srgbClr val="0070C0"/>
                </a:solidFill>
              </a:rPr>
              <a:t>How is this useful?</a:t>
            </a:r>
            <a:endParaRPr lang="en-GB" b="1" dirty="0" smtClean="0">
              <a:solidFill>
                <a:srgbClr val="0070C0"/>
              </a:solidFill>
            </a:endParaRPr>
          </a:p>
        </p:txBody>
      </p:sp>
    </p:spTree>
    <p:extLst>
      <p:ext uri="{BB962C8B-B14F-4D97-AF65-F5344CB8AC3E}">
        <p14:creationId xmlns:p14="http://schemas.microsoft.com/office/powerpoint/2010/main" val="3497164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a:spLocks noGrp="1"/>
          </p:cNvSpPr>
          <p:nvPr>
            <p:ph idx="1"/>
          </p:nvPr>
        </p:nvSpPr>
        <p:spPr>
          <a:xfrm>
            <a:off x="457200" y="1484784"/>
            <a:ext cx="8229600" cy="4353347"/>
          </a:xfrm>
        </p:spPr>
        <p:txBody>
          <a:bodyPr/>
          <a:lstStyle/>
          <a:p>
            <a:pPr marL="0" indent="0" algn="ctr">
              <a:buNone/>
            </a:pPr>
            <a:r>
              <a:rPr lang="en-GB" sz="2400" b="1" dirty="0"/>
              <a:t>Part </a:t>
            </a:r>
            <a:r>
              <a:rPr lang="en-GB" sz="2400" b="1" dirty="0" smtClean="0"/>
              <a:t>III: circuit gain and stability as a case study</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589" y="2198478"/>
            <a:ext cx="3334823" cy="4257983"/>
          </a:xfrm>
          <a:prstGeom prst="rect">
            <a:avLst/>
          </a:prstGeom>
        </p:spPr>
      </p:pic>
    </p:spTree>
    <p:extLst>
      <p:ext uri="{BB962C8B-B14F-4D97-AF65-F5344CB8AC3E}">
        <p14:creationId xmlns:p14="http://schemas.microsoft.com/office/powerpoint/2010/main" val="793750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Multidimensional integration</a:t>
            </a:r>
            <a:endParaRPr lang="en-GB" sz="3200" dirty="0"/>
          </a:p>
        </p:txBody>
      </p:sp>
      <p:sp>
        <p:nvSpPr>
          <p:cNvPr id="3" name="Segnaposto contenuto 2"/>
          <p:cNvSpPr>
            <a:spLocks noGrp="1"/>
          </p:cNvSpPr>
          <p:nvPr>
            <p:ph idx="1"/>
          </p:nvPr>
        </p:nvSpPr>
        <p:spPr>
          <a:xfrm>
            <a:off x="446856" y="2604045"/>
            <a:ext cx="3895688" cy="3849291"/>
          </a:xfrm>
        </p:spPr>
        <p:txBody>
          <a:bodyPr/>
          <a:lstStyle/>
          <a:p>
            <a:pPr marL="268288" indent="-268288"/>
            <a:r>
              <a:rPr lang="en-GB" sz="2000" dirty="0" smtClean="0"/>
              <a:t>Dimensionality reduction</a:t>
            </a:r>
          </a:p>
          <a:p>
            <a:pPr marL="668338" lvl="1" indent="-268288"/>
            <a:r>
              <a:rPr lang="en-GB" sz="1600" dirty="0" smtClean="0"/>
              <a:t>inputs from multiple sources converge in the striatum, which integrates incoming information.</a:t>
            </a:r>
          </a:p>
          <a:p>
            <a:pPr marL="668338" lvl="1" indent="-268288"/>
            <a:endParaRPr lang="en-GB" sz="1600" dirty="0" smtClean="0"/>
          </a:p>
          <a:p>
            <a:pPr marL="268288" indent="-268288"/>
            <a:r>
              <a:rPr lang="en-GB" sz="2000" dirty="0" smtClean="0"/>
              <a:t>Information </a:t>
            </a:r>
            <a:r>
              <a:rPr lang="en-GB" sz="2000" dirty="0"/>
              <a:t>compression</a:t>
            </a:r>
          </a:p>
          <a:p>
            <a:pPr marL="668338" lvl="1" indent="-268288"/>
            <a:r>
              <a:rPr lang="en-GB" sz="1600" dirty="0" smtClean="0"/>
              <a:t>information encoded in the striatum is propagated towards the internal nuclei of the Basal Ganglia. The </a:t>
            </a:r>
            <a:r>
              <a:rPr lang="en-GB" sz="1600" dirty="0" err="1" smtClean="0"/>
              <a:t>numerosity</a:t>
            </a:r>
            <a:r>
              <a:rPr lang="en-GB" sz="1600" dirty="0" smtClean="0"/>
              <a:t> of neurons diminishes at each step, (also) leading to noise cancelling and partial loss of information.</a:t>
            </a:r>
            <a:endParaRPr lang="en-GB" sz="1600" dirty="0"/>
          </a:p>
        </p:txBody>
      </p:sp>
      <p:sp>
        <p:nvSpPr>
          <p:cNvPr id="15" name="CasellaDiTesto 14"/>
          <p:cNvSpPr txBox="1"/>
          <p:nvPr/>
        </p:nvSpPr>
        <p:spPr>
          <a:xfrm>
            <a:off x="793488" y="6289575"/>
            <a:ext cx="7557024" cy="461665"/>
          </a:xfrm>
          <a:prstGeom prst="rect">
            <a:avLst/>
          </a:prstGeom>
          <a:noFill/>
        </p:spPr>
        <p:txBody>
          <a:bodyPr wrap="square" rtlCol="0">
            <a:spAutoFit/>
          </a:bodyPr>
          <a:lstStyle/>
          <a:p>
            <a:r>
              <a:rPr lang="en-GB" sz="1200" dirty="0" smtClean="0">
                <a:solidFill>
                  <a:schemeClr val="tx1"/>
                </a:solidFill>
              </a:rPr>
              <a:t>Image from: Gruber &amp; McDonald 2012. </a:t>
            </a:r>
            <a:r>
              <a:rPr lang="en-GB" sz="1200" dirty="0">
                <a:solidFill>
                  <a:schemeClr val="tx1"/>
                </a:solidFill>
              </a:rPr>
              <a:t>Context, emotion, and the strategic pursuit of goals: interactions among multiple brain systems controlling motivated </a:t>
            </a:r>
            <a:r>
              <a:rPr lang="en-GB" sz="1200" dirty="0" err="1">
                <a:solidFill>
                  <a:schemeClr val="tx1"/>
                </a:solidFill>
              </a:rPr>
              <a:t>behavior</a:t>
            </a:r>
            <a:r>
              <a:rPr lang="en-GB" sz="1200" dirty="0">
                <a:solidFill>
                  <a:schemeClr val="tx1"/>
                </a:solidFill>
              </a:rPr>
              <a:t>. </a:t>
            </a:r>
            <a:r>
              <a:rPr lang="en-GB" sz="1200" dirty="0" smtClean="0">
                <a:solidFill>
                  <a:schemeClr val="tx1"/>
                </a:solidFill>
              </a:rPr>
              <a:t>Front </a:t>
            </a:r>
            <a:r>
              <a:rPr lang="en-GB" sz="1200" dirty="0" err="1" smtClean="0">
                <a:solidFill>
                  <a:schemeClr val="tx1"/>
                </a:solidFill>
              </a:rPr>
              <a:t>Behav</a:t>
            </a:r>
            <a:r>
              <a:rPr lang="en-GB" sz="1200" dirty="0" smtClean="0">
                <a:solidFill>
                  <a:schemeClr val="tx1"/>
                </a:solidFill>
              </a:rPr>
              <a:t> </a:t>
            </a:r>
            <a:r>
              <a:rPr lang="en-GB" sz="1200" dirty="0" err="1" smtClean="0">
                <a:solidFill>
                  <a:schemeClr val="tx1"/>
                </a:solidFill>
              </a:rPr>
              <a:t>Neurosci</a:t>
            </a:r>
            <a:r>
              <a:rPr lang="en-GB" sz="1200" dirty="0" smtClean="0">
                <a:solidFill>
                  <a:schemeClr val="tx1"/>
                </a:solidFill>
              </a:rPr>
              <a:t> 6:50</a:t>
            </a:r>
          </a:p>
        </p:txBody>
      </p:sp>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544" y="2110390"/>
            <a:ext cx="4477928" cy="3871161"/>
          </a:xfrm>
          <a:prstGeom prst="rect">
            <a:avLst/>
          </a:prstGeom>
        </p:spPr>
      </p:pic>
    </p:spTree>
    <p:extLst>
      <p:ext uri="{BB962C8B-B14F-4D97-AF65-F5344CB8AC3E}">
        <p14:creationId xmlns:p14="http://schemas.microsoft.com/office/powerpoint/2010/main" val="3966544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Grp="1" noChangeArrowheads="1"/>
          </p:cNvSpPr>
          <p:nvPr>
            <p:ph type="title" idx="4294967295"/>
          </p:nvPr>
        </p:nvSpPr>
        <p:spPr>
          <a:xfrm>
            <a:off x="328613" y="906463"/>
            <a:ext cx="8464550" cy="1271587"/>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a:t>Signal encoding in the Basal </a:t>
            </a:r>
            <a:r>
              <a:rPr lang="en-GB" sz="3200" dirty="0" smtClean="0"/>
              <a:t>Ganglia</a:t>
            </a:r>
          </a:p>
        </p:txBody>
      </p:sp>
      <p:sp>
        <p:nvSpPr>
          <p:cNvPr id="4" name="CasellaDiTesto 3"/>
          <p:cNvSpPr txBox="1"/>
          <p:nvPr/>
        </p:nvSpPr>
        <p:spPr>
          <a:xfrm>
            <a:off x="4024667" y="3808566"/>
            <a:ext cx="1095173" cy="369332"/>
          </a:xfrm>
          <a:prstGeom prst="rect">
            <a:avLst/>
          </a:prstGeom>
          <a:noFill/>
        </p:spPr>
        <p:txBody>
          <a:bodyPr wrap="none" rtlCol="0">
            <a:spAutoFit/>
          </a:bodyPr>
          <a:lstStyle/>
          <a:p>
            <a:r>
              <a:rPr lang="en-GB" dirty="0" smtClean="0">
                <a:solidFill>
                  <a:schemeClr val="tx1"/>
                </a:solidFill>
              </a:rPr>
              <a:t>VIDEO 6</a:t>
            </a:r>
            <a:endParaRPr lang="en-GB" dirty="0" smtClean="0">
              <a:solidFill>
                <a:schemeClr val="tx1"/>
              </a:solidFill>
            </a:endParaRPr>
          </a:p>
        </p:txBody>
      </p:sp>
    </p:spTree>
    <p:extLst>
      <p:ext uri="{BB962C8B-B14F-4D97-AF65-F5344CB8AC3E}">
        <p14:creationId xmlns:p14="http://schemas.microsoft.com/office/powerpoint/2010/main" val="2152628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293721"/>
            <a:ext cx="323691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772439"/>
            <a:ext cx="5445450" cy="4104833"/>
          </a:xfrm>
          <a:prstGeom prst="rect">
            <a:avLst/>
          </a:prstGeom>
        </p:spPr>
      </p:pic>
      <p:sp>
        <p:nvSpPr>
          <p:cNvPr id="7" name="Titolo 1"/>
          <p:cNvSpPr>
            <a:spLocks noGrp="1"/>
          </p:cNvSpPr>
          <p:nvPr>
            <p:ph type="title"/>
          </p:nvPr>
        </p:nvSpPr>
        <p:spPr>
          <a:xfrm>
            <a:off x="457200" y="1116220"/>
            <a:ext cx="8229600" cy="944628"/>
          </a:xfrm>
        </p:spPr>
        <p:txBody>
          <a:bodyPr/>
          <a:lstStyle/>
          <a:p>
            <a:r>
              <a:rPr lang="en-GB" sz="3200" dirty="0" smtClean="0"/>
              <a:t>Gain control and psychiatric disorders</a:t>
            </a:r>
            <a:endParaRPr lang="en-GB" sz="3200" dirty="0"/>
          </a:p>
        </p:txBody>
      </p:sp>
      <p:sp>
        <p:nvSpPr>
          <p:cNvPr id="8" name="CasellaDiTesto 7"/>
          <p:cNvSpPr txBox="1"/>
          <p:nvPr/>
        </p:nvSpPr>
        <p:spPr>
          <a:xfrm>
            <a:off x="251520" y="5733256"/>
            <a:ext cx="2664296" cy="923330"/>
          </a:xfrm>
          <a:prstGeom prst="rect">
            <a:avLst/>
          </a:prstGeom>
          <a:noFill/>
        </p:spPr>
        <p:txBody>
          <a:bodyPr wrap="square" rtlCol="0">
            <a:spAutoFit/>
          </a:bodyPr>
          <a:lstStyle/>
          <a:p>
            <a:pPr algn="l"/>
            <a:r>
              <a:rPr lang="en-GB" dirty="0" smtClean="0">
                <a:solidFill>
                  <a:schemeClr val="tx1"/>
                </a:solidFill>
              </a:rPr>
              <a:t>Anatomical connectome of the </a:t>
            </a:r>
            <a:r>
              <a:rPr lang="en-GB" dirty="0" err="1" smtClean="0">
                <a:solidFill>
                  <a:schemeClr val="tx1"/>
                </a:solidFill>
              </a:rPr>
              <a:t>cortico</a:t>
            </a:r>
            <a:r>
              <a:rPr lang="en-GB" dirty="0" smtClean="0">
                <a:solidFill>
                  <a:schemeClr val="tx1"/>
                </a:solidFill>
              </a:rPr>
              <a:t>-</a:t>
            </a:r>
            <a:r>
              <a:rPr lang="en-GB" dirty="0" err="1" smtClean="0">
                <a:solidFill>
                  <a:schemeClr val="tx1"/>
                </a:solidFill>
              </a:rPr>
              <a:t>thalamo</a:t>
            </a:r>
            <a:r>
              <a:rPr lang="en-GB" dirty="0" smtClean="0">
                <a:solidFill>
                  <a:schemeClr val="tx1"/>
                </a:solidFill>
              </a:rPr>
              <a:t>-striatal </a:t>
            </a:r>
            <a:r>
              <a:rPr lang="en-GB" dirty="0" err="1" smtClean="0">
                <a:solidFill>
                  <a:schemeClr val="tx1"/>
                </a:solidFill>
              </a:rPr>
              <a:t>cirtuit</a:t>
            </a:r>
            <a:r>
              <a:rPr lang="en-GB" dirty="0" smtClean="0">
                <a:solidFill>
                  <a:schemeClr val="tx1"/>
                </a:solidFill>
              </a:rPr>
              <a:t>.</a:t>
            </a:r>
          </a:p>
        </p:txBody>
      </p:sp>
      <p:sp>
        <p:nvSpPr>
          <p:cNvPr id="9" name="CasellaDiTesto 8"/>
          <p:cNvSpPr txBox="1"/>
          <p:nvPr/>
        </p:nvSpPr>
        <p:spPr>
          <a:xfrm>
            <a:off x="2915816" y="5733256"/>
            <a:ext cx="2664296" cy="923330"/>
          </a:xfrm>
          <a:prstGeom prst="rect">
            <a:avLst/>
          </a:prstGeom>
          <a:noFill/>
        </p:spPr>
        <p:txBody>
          <a:bodyPr wrap="square" rtlCol="0">
            <a:spAutoFit/>
          </a:bodyPr>
          <a:lstStyle/>
          <a:p>
            <a:pPr algn="l"/>
            <a:r>
              <a:rPr lang="en-GB" dirty="0" smtClean="0">
                <a:solidFill>
                  <a:schemeClr val="tx1"/>
                </a:solidFill>
              </a:rPr>
              <a:t>Effective connectivity in the </a:t>
            </a:r>
            <a:r>
              <a:rPr lang="en-GB" dirty="0" err="1" smtClean="0">
                <a:solidFill>
                  <a:schemeClr val="tx1"/>
                </a:solidFill>
              </a:rPr>
              <a:t>cortico</a:t>
            </a:r>
            <a:r>
              <a:rPr lang="en-GB" dirty="0" smtClean="0">
                <a:solidFill>
                  <a:schemeClr val="tx1"/>
                </a:solidFill>
              </a:rPr>
              <a:t>-</a:t>
            </a:r>
            <a:r>
              <a:rPr lang="en-GB" dirty="0" err="1" smtClean="0">
                <a:solidFill>
                  <a:schemeClr val="tx1"/>
                </a:solidFill>
              </a:rPr>
              <a:t>thalamo</a:t>
            </a:r>
            <a:r>
              <a:rPr lang="en-GB" dirty="0" smtClean="0">
                <a:solidFill>
                  <a:schemeClr val="tx1"/>
                </a:solidFill>
              </a:rPr>
              <a:t>-striatal circuit.</a:t>
            </a:r>
          </a:p>
        </p:txBody>
      </p:sp>
      <p:sp>
        <p:nvSpPr>
          <p:cNvPr id="10" name="CasellaDiTesto 9"/>
          <p:cNvSpPr txBox="1"/>
          <p:nvPr/>
        </p:nvSpPr>
        <p:spPr>
          <a:xfrm>
            <a:off x="6012160" y="5733256"/>
            <a:ext cx="2664296" cy="923330"/>
          </a:xfrm>
          <a:prstGeom prst="rect">
            <a:avLst/>
          </a:prstGeom>
          <a:noFill/>
        </p:spPr>
        <p:txBody>
          <a:bodyPr wrap="square" rtlCol="0">
            <a:spAutoFit/>
          </a:bodyPr>
          <a:lstStyle/>
          <a:p>
            <a:pPr algn="l"/>
            <a:r>
              <a:rPr lang="en-GB" dirty="0" smtClean="0">
                <a:solidFill>
                  <a:schemeClr val="tx1"/>
                </a:solidFill>
              </a:rPr>
              <a:t>Changes in effective connectivity affect the stability of the circuit.</a:t>
            </a:r>
          </a:p>
        </p:txBody>
      </p:sp>
    </p:spTree>
    <p:extLst>
      <p:ext uri="{BB962C8B-B14F-4D97-AF65-F5344CB8AC3E}">
        <p14:creationId xmlns:p14="http://schemas.microsoft.com/office/powerpoint/2010/main" val="26192583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rotWithShape="1">
          <a:blip r:embed="rId3">
            <a:extLst>
              <a:ext uri="{28A0092B-C50C-407E-A947-70E740481C1C}">
                <a14:useLocalDpi xmlns:a14="http://schemas.microsoft.com/office/drawing/2010/main" val="0"/>
              </a:ext>
            </a:extLst>
          </a:blip>
          <a:srcRect t="6001" b="68057"/>
          <a:stretch/>
        </p:blipFill>
        <p:spPr>
          <a:xfrm>
            <a:off x="4605551" y="2492896"/>
            <a:ext cx="4070905" cy="1617345"/>
          </a:xfrm>
          <a:prstGeom prst="rect">
            <a:avLst/>
          </a:prstGeom>
        </p:spPr>
      </p:pic>
      <p:sp>
        <p:nvSpPr>
          <p:cNvPr id="2" name="Titolo 1"/>
          <p:cNvSpPr>
            <a:spLocks noGrp="1"/>
          </p:cNvSpPr>
          <p:nvPr>
            <p:ph type="title"/>
          </p:nvPr>
        </p:nvSpPr>
        <p:spPr>
          <a:xfrm>
            <a:off x="457200" y="1116220"/>
            <a:ext cx="8229600" cy="944628"/>
          </a:xfrm>
        </p:spPr>
        <p:txBody>
          <a:bodyPr/>
          <a:lstStyle/>
          <a:p>
            <a:r>
              <a:rPr lang="en-GB" sz="3200" dirty="0" smtClean="0"/>
              <a:t>Gain control and psychiatric disorders</a:t>
            </a:r>
            <a:endParaRPr lang="en-GB" sz="3200" dirty="0"/>
          </a:p>
        </p:txBody>
      </p:sp>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t="74058"/>
          <a:stretch/>
        </p:blipFill>
        <p:spPr>
          <a:xfrm>
            <a:off x="4546022" y="4446300"/>
            <a:ext cx="4070905" cy="1617344"/>
          </a:xfrm>
          <a:prstGeom prst="rect">
            <a:avLst/>
          </a:prstGeom>
        </p:spPr>
      </p:pic>
      <p:pic>
        <p:nvPicPr>
          <p:cNvPr id="9" name="Immagine 8"/>
          <p:cNvPicPr>
            <a:picLocks noChangeAspect="1"/>
          </p:cNvPicPr>
          <p:nvPr/>
        </p:nvPicPr>
        <p:blipFill rotWithShape="1">
          <a:blip r:embed="rId3">
            <a:extLst>
              <a:ext uri="{28A0092B-C50C-407E-A947-70E740481C1C}">
                <a14:useLocalDpi xmlns:a14="http://schemas.microsoft.com/office/drawing/2010/main" val="0"/>
              </a:ext>
            </a:extLst>
          </a:blip>
          <a:srcRect t="39431" b="33308"/>
          <a:stretch/>
        </p:blipFill>
        <p:spPr>
          <a:xfrm>
            <a:off x="213063" y="3411885"/>
            <a:ext cx="4070905" cy="1699661"/>
          </a:xfrm>
          <a:prstGeom prst="rect">
            <a:avLst/>
          </a:prstGeom>
        </p:spPr>
      </p:pic>
      <p:cxnSp>
        <p:nvCxnSpPr>
          <p:cNvPr id="10" name="Connettore 2 9"/>
          <p:cNvCxnSpPr/>
          <p:nvPr/>
        </p:nvCxnSpPr>
        <p:spPr>
          <a:xfrm flipV="1">
            <a:off x="4139952" y="3246146"/>
            <a:ext cx="576064" cy="824688"/>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11" name="Connettore 2 10"/>
          <p:cNvCxnSpPr/>
          <p:nvPr/>
        </p:nvCxnSpPr>
        <p:spPr>
          <a:xfrm>
            <a:off x="4139952" y="4070833"/>
            <a:ext cx="576064" cy="831496"/>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sp>
        <p:nvSpPr>
          <p:cNvPr id="3" name="CasellaDiTesto 2"/>
          <p:cNvSpPr txBox="1"/>
          <p:nvPr/>
        </p:nvSpPr>
        <p:spPr>
          <a:xfrm>
            <a:off x="467544" y="2420888"/>
            <a:ext cx="3384376" cy="923330"/>
          </a:xfrm>
          <a:prstGeom prst="rect">
            <a:avLst/>
          </a:prstGeom>
          <a:noFill/>
        </p:spPr>
        <p:txBody>
          <a:bodyPr wrap="square" rtlCol="0">
            <a:spAutoFit/>
          </a:bodyPr>
          <a:lstStyle/>
          <a:p>
            <a:pPr algn="l"/>
            <a:r>
              <a:rPr lang="en-GB" dirty="0" smtClean="0">
                <a:solidFill>
                  <a:schemeClr val="tx1"/>
                </a:solidFill>
              </a:rPr>
              <a:t>Stable conditions: multiple point attractors, sensory driven transient stability.</a:t>
            </a:r>
          </a:p>
        </p:txBody>
      </p:sp>
      <p:sp>
        <p:nvSpPr>
          <p:cNvPr id="13" name="CasellaDiTesto 12"/>
          <p:cNvSpPr txBox="1"/>
          <p:nvPr/>
        </p:nvSpPr>
        <p:spPr>
          <a:xfrm>
            <a:off x="4788024" y="5962054"/>
            <a:ext cx="3384376" cy="646331"/>
          </a:xfrm>
          <a:prstGeom prst="rect">
            <a:avLst/>
          </a:prstGeom>
          <a:noFill/>
        </p:spPr>
        <p:txBody>
          <a:bodyPr wrap="square" rtlCol="0">
            <a:spAutoFit/>
          </a:bodyPr>
          <a:lstStyle/>
          <a:p>
            <a:pPr algn="l"/>
            <a:r>
              <a:rPr lang="en-GB" dirty="0" smtClean="0">
                <a:solidFill>
                  <a:schemeClr val="tx1"/>
                </a:solidFill>
              </a:rPr>
              <a:t>Hyper stable dynamics: parasitic attractor.</a:t>
            </a:r>
          </a:p>
        </p:txBody>
      </p:sp>
      <p:sp>
        <p:nvSpPr>
          <p:cNvPr id="14" name="CasellaDiTesto 13"/>
          <p:cNvSpPr txBox="1"/>
          <p:nvPr/>
        </p:nvSpPr>
        <p:spPr>
          <a:xfrm>
            <a:off x="4788024" y="1844824"/>
            <a:ext cx="3384376" cy="646331"/>
          </a:xfrm>
          <a:prstGeom prst="rect">
            <a:avLst/>
          </a:prstGeom>
          <a:noFill/>
        </p:spPr>
        <p:txBody>
          <a:bodyPr wrap="square" rtlCol="0">
            <a:spAutoFit/>
          </a:bodyPr>
          <a:lstStyle/>
          <a:p>
            <a:pPr algn="l"/>
            <a:r>
              <a:rPr lang="en-GB" dirty="0" smtClean="0">
                <a:solidFill>
                  <a:schemeClr val="tx1"/>
                </a:solidFill>
              </a:rPr>
              <a:t>Meta-stable dynamics: multiple shallow attractors.</a:t>
            </a:r>
          </a:p>
        </p:txBody>
      </p:sp>
    </p:spTree>
    <p:extLst>
      <p:ext uri="{BB962C8B-B14F-4D97-AF65-F5344CB8AC3E}">
        <p14:creationId xmlns:p14="http://schemas.microsoft.com/office/powerpoint/2010/main" val="203046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a:t>Gain control and psychiatric disorders</a:t>
            </a:r>
          </a:p>
        </p:txBody>
      </p:sp>
      <p:sp>
        <p:nvSpPr>
          <p:cNvPr id="5" name="Segnaposto contenuto 2"/>
          <p:cNvSpPr>
            <a:spLocks noGrp="1"/>
          </p:cNvSpPr>
          <p:nvPr>
            <p:ph idx="1"/>
          </p:nvPr>
        </p:nvSpPr>
        <p:spPr>
          <a:xfrm>
            <a:off x="457200" y="2244005"/>
            <a:ext cx="3394720" cy="3849291"/>
          </a:xfrm>
        </p:spPr>
        <p:txBody>
          <a:bodyPr/>
          <a:lstStyle/>
          <a:p>
            <a:pPr marL="0" indent="0">
              <a:buNone/>
            </a:pPr>
            <a:r>
              <a:rPr lang="en-GB" sz="1600" b="1" dirty="0" smtClean="0"/>
              <a:t>Replicating target data as a mean for the validation of the model</a:t>
            </a:r>
            <a:r>
              <a:rPr lang="en-GB" sz="1600" dirty="0" smtClean="0"/>
              <a:t>.</a:t>
            </a:r>
          </a:p>
          <a:p>
            <a:pPr marL="0" indent="0">
              <a:buNone/>
            </a:pPr>
            <a:r>
              <a:rPr lang="en-GB" sz="1600" dirty="0" smtClean="0"/>
              <a:t>Models are characterised by a vast number of </a:t>
            </a:r>
            <a:r>
              <a:rPr lang="en-GB" sz="1600" i="1" dirty="0" smtClean="0"/>
              <a:t>free parameters</a:t>
            </a:r>
            <a:r>
              <a:rPr lang="en-GB" sz="1600" dirty="0" smtClean="0"/>
              <a:t>. </a:t>
            </a:r>
            <a:r>
              <a:rPr lang="en-GB" sz="1600" dirty="0"/>
              <a:t>by </a:t>
            </a:r>
            <a:r>
              <a:rPr lang="en-GB" sz="1600" dirty="0" err="1" smtClean="0"/>
              <a:t>By</a:t>
            </a:r>
            <a:r>
              <a:rPr lang="en-GB" sz="1600" dirty="0" smtClean="0"/>
              <a:t> replicating </a:t>
            </a:r>
            <a:r>
              <a:rPr lang="en-GB" sz="1600" dirty="0"/>
              <a:t>either behavioural or neural activity data </a:t>
            </a:r>
            <a:r>
              <a:rPr lang="en-GB" sz="1600" dirty="0" smtClean="0"/>
              <a:t>we can find new constraints to limit the space of parameters or validate the model.</a:t>
            </a:r>
          </a:p>
          <a:p>
            <a:pPr marL="0" indent="0">
              <a:buNone/>
            </a:pPr>
            <a:r>
              <a:rPr lang="en-GB" sz="1600" dirty="0" smtClean="0"/>
              <a:t>In this example, we used data recorded in ADHD patients tasked with the continuous performance task. Participants see a sequence of random letters and have to respond when the letter combination </a:t>
            </a:r>
            <a:r>
              <a:rPr lang="en-GB" sz="1600" dirty="0"/>
              <a:t>‘A’-‘X’ appears in</a:t>
            </a:r>
          </a:p>
          <a:p>
            <a:pPr marL="0" indent="0">
              <a:buNone/>
            </a:pPr>
            <a:r>
              <a:rPr lang="en-GB" sz="1600" dirty="0"/>
              <a:t>sequence. </a:t>
            </a:r>
            <a:endParaRPr lang="en-GB" sz="1600" dirty="0" smtClean="0"/>
          </a:p>
        </p:txBody>
      </p:sp>
      <p:sp>
        <p:nvSpPr>
          <p:cNvPr id="6" name="CasellaDiTesto 5"/>
          <p:cNvSpPr txBox="1"/>
          <p:nvPr/>
        </p:nvSpPr>
        <p:spPr>
          <a:xfrm>
            <a:off x="793488" y="6289575"/>
            <a:ext cx="7557024" cy="461665"/>
          </a:xfrm>
          <a:prstGeom prst="rect">
            <a:avLst/>
          </a:prstGeom>
          <a:noFill/>
        </p:spPr>
        <p:txBody>
          <a:bodyPr wrap="square" rtlCol="0">
            <a:spAutoFit/>
          </a:bodyPr>
          <a:lstStyle/>
          <a:p>
            <a:r>
              <a:rPr lang="en-GB" sz="1200" dirty="0" smtClean="0">
                <a:solidFill>
                  <a:schemeClr val="tx1"/>
                </a:solidFill>
              </a:rPr>
              <a:t>Image from</a:t>
            </a:r>
            <a:r>
              <a:rPr lang="en-GB" sz="1200" dirty="0">
                <a:solidFill>
                  <a:schemeClr val="tx1"/>
                </a:solidFill>
              </a:rPr>
              <a:t>: </a:t>
            </a:r>
            <a:r>
              <a:rPr lang="en-GB" sz="1200" dirty="0" smtClean="0">
                <a:solidFill>
                  <a:schemeClr val="tx1"/>
                </a:solidFill>
              </a:rPr>
              <a:t>Hauser et al. </a:t>
            </a:r>
            <a:r>
              <a:rPr lang="en-GB" sz="1200" dirty="0">
                <a:solidFill>
                  <a:schemeClr val="tx1"/>
                </a:solidFill>
              </a:rPr>
              <a:t>2016 Computational </a:t>
            </a:r>
            <a:r>
              <a:rPr lang="en-GB" sz="1200" dirty="0" smtClean="0">
                <a:solidFill>
                  <a:schemeClr val="tx1"/>
                </a:solidFill>
              </a:rPr>
              <a:t>Psychiatry of ADHD</a:t>
            </a:r>
            <a:r>
              <a:rPr lang="en-GB" sz="1200" dirty="0">
                <a:solidFill>
                  <a:schemeClr val="tx1"/>
                </a:solidFill>
              </a:rPr>
              <a:t>: </a:t>
            </a:r>
            <a:r>
              <a:rPr lang="en-GB" sz="1200" dirty="0" smtClean="0">
                <a:solidFill>
                  <a:schemeClr val="tx1"/>
                </a:solidFill>
              </a:rPr>
              <a:t>Neural Gain Impairments across </a:t>
            </a:r>
            <a:r>
              <a:rPr lang="en-GB" sz="1200" dirty="0" err="1" smtClean="0">
                <a:solidFill>
                  <a:schemeClr val="tx1"/>
                </a:solidFill>
              </a:rPr>
              <a:t>Marrian</a:t>
            </a:r>
            <a:endParaRPr lang="en-GB" sz="1200" dirty="0">
              <a:solidFill>
                <a:schemeClr val="tx1"/>
              </a:solidFill>
            </a:endParaRPr>
          </a:p>
          <a:p>
            <a:r>
              <a:rPr lang="en-GB" sz="1200" dirty="0">
                <a:solidFill>
                  <a:schemeClr val="tx1"/>
                </a:solidFill>
              </a:rPr>
              <a:t>Levels </a:t>
            </a:r>
            <a:r>
              <a:rPr lang="en-GB" sz="1200" dirty="0" smtClean="0">
                <a:solidFill>
                  <a:schemeClr val="tx1"/>
                </a:solidFill>
              </a:rPr>
              <a:t>of Analysis</a:t>
            </a:r>
            <a:r>
              <a:rPr lang="en-GB" sz="1200" dirty="0">
                <a:solidFill>
                  <a:schemeClr val="tx1"/>
                </a:solidFill>
              </a:rPr>
              <a:t>. </a:t>
            </a:r>
            <a:r>
              <a:rPr lang="en-GB" sz="1200" dirty="0" smtClean="0">
                <a:solidFill>
                  <a:schemeClr val="tx1"/>
                </a:solidFill>
              </a:rPr>
              <a:t>Trends </a:t>
            </a:r>
            <a:r>
              <a:rPr lang="en-GB" sz="1200" dirty="0" err="1" smtClean="0">
                <a:solidFill>
                  <a:schemeClr val="tx1"/>
                </a:solidFill>
              </a:rPr>
              <a:t>Neurosci</a:t>
            </a:r>
            <a:r>
              <a:rPr lang="en-GB" sz="1200" dirty="0" smtClean="0">
                <a:solidFill>
                  <a:schemeClr val="tx1"/>
                </a:solidFill>
              </a:rPr>
              <a:t> 39(2)</a:t>
            </a:r>
            <a:endParaRPr lang="en-GB" sz="1200" dirty="0">
              <a:solidFill>
                <a:schemeClr val="tx1"/>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598" y="2276872"/>
            <a:ext cx="4638850" cy="3976157"/>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288" y="4221088"/>
            <a:ext cx="1906420" cy="1917191"/>
          </a:xfrm>
          <a:prstGeom prst="rect">
            <a:avLst/>
          </a:prstGeom>
        </p:spPr>
      </p:pic>
    </p:spTree>
    <p:extLst>
      <p:ext uri="{BB962C8B-B14F-4D97-AF65-F5344CB8AC3E}">
        <p14:creationId xmlns:p14="http://schemas.microsoft.com/office/powerpoint/2010/main" val="24592766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a:t>Gain control and psychiatric disorders</a:t>
            </a:r>
          </a:p>
        </p:txBody>
      </p:sp>
      <p:sp>
        <p:nvSpPr>
          <p:cNvPr id="4" name="CasellaDiTesto 3"/>
          <p:cNvSpPr txBox="1"/>
          <p:nvPr/>
        </p:nvSpPr>
        <p:spPr>
          <a:xfrm>
            <a:off x="4024667" y="3808566"/>
            <a:ext cx="1095173" cy="369332"/>
          </a:xfrm>
          <a:prstGeom prst="rect">
            <a:avLst/>
          </a:prstGeom>
          <a:noFill/>
        </p:spPr>
        <p:txBody>
          <a:bodyPr wrap="none" rtlCol="0">
            <a:spAutoFit/>
          </a:bodyPr>
          <a:lstStyle/>
          <a:p>
            <a:r>
              <a:rPr lang="en-GB" dirty="0" smtClean="0">
                <a:solidFill>
                  <a:schemeClr val="tx1"/>
                </a:solidFill>
              </a:rPr>
              <a:t>VIDEO 7</a:t>
            </a:r>
            <a:endParaRPr lang="en-GB" dirty="0" smtClean="0">
              <a:solidFill>
                <a:schemeClr val="tx1"/>
              </a:solidFill>
            </a:endParaRPr>
          </a:p>
        </p:txBody>
      </p:sp>
    </p:spTree>
    <p:extLst>
      <p:ext uri="{BB962C8B-B14F-4D97-AF65-F5344CB8AC3E}">
        <p14:creationId xmlns:p14="http://schemas.microsoft.com/office/powerpoint/2010/main" val="1438867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16220"/>
            <a:ext cx="8229600" cy="944628"/>
          </a:xfrm>
        </p:spPr>
        <p:txBody>
          <a:bodyPr/>
          <a:lstStyle/>
          <a:p>
            <a:r>
              <a:rPr lang="en-GB" sz="3200" dirty="0" smtClean="0"/>
              <a:t>Temporal transformation</a:t>
            </a:r>
            <a:endParaRPr lang="en-GB" sz="3200" dirty="0"/>
          </a:p>
        </p:txBody>
      </p:sp>
      <p:sp>
        <p:nvSpPr>
          <p:cNvPr id="6" name="Segnaposto contenuto 2"/>
          <p:cNvSpPr txBox="1">
            <a:spLocks/>
          </p:cNvSpPr>
          <p:nvPr/>
        </p:nvSpPr>
        <p:spPr bwMode="auto">
          <a:xfrm>
            <a:off x="457200" y="2604045"/>
            <a:ext cx="3898776" cy="362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GB" sz="1600" b="1" dirty="0" smtClean="0"/>
              <a:t>Attractor states: pattern generators</a:t>
            </a:r>
          </a:p>
          <a:p>
            <a:pPr marL="0" indent="0" algn="just">
              <a:buNone/>
            </a:pPr>
            <a:r>
              <a:rPr lang="en-GB" sz="1600" dirty="0" smtClean="0"/>
              <a:t>Independently of the stability of the input, the neural activity of a recurrent neural circuit may result in ordered sequences (or patterns) of activations. These patterns have been described and recorded in the spinal cord, and they are considered to be responsible for the timing of contraversive movements.</a:t>
            </a:r>
          </a:p>
          <a:p>
            <a:pPr marL="0" indent="0" algn="just">
              <a:buNone/>
            </a:pPr>
            <a:r>
              <a:rPr lang="en-GB" sz="1600" dirty="0" smtClean="0"/>
              <a:t>Several models have also pointed out that sequences of activations can also be implemented in the basal ganglia, resulting in several motor and psychiatric disorders.</a:t>
            </a:r>
          </a:p>
          <a:p>
            <a:pPr marL="0" indent="0">
              <a:buFont typeface="Arial" pitchFamily="34" charset="0"/>
              <a:buNone/>
            </a:pPr>
            <a:endParaRPr lang="en-GB" sz="1400" dirty="0" smtClean="0"/>
          </a:p>
        </p:txBody>
      </p:sp>
      <p:sp>
        <p:nvSpPr>
          <p:cNvPr id="8" name="CasellaDiTesto 7"/>
          <p:cNvSpPr txBox="1"/>
          <p:nvPr/>
        </p:nvSpPr>
        <p:spPr>
          <a:xfrm>
            <a:off x="793488" y="6289575"/>
            <a:ext cx="7557024" cy="461665"/>
          </a:xfrm>
          <a:prstGeom prst="rect">
            <a:avLst/>
          </a:prstGeom>
          <a:noFill/>
        </p:spPr>
        <p:txBody>
          <a:bodyPr wrap="square" rtlCol="0">
            <a:spAutoFit/>
          </a:bodyPr>
          <a:lstStyle/>
          <a:p>
            <a:r>
              <a:rPr lang="en-GB" sz="1200" dirty="0" smtClean="0">
                <a:solidFill>
                  <a:schemeClr val="tx1"/>
                </a:solidFill>
              </a:rPr>
              <a:t>Image from: Fiore et al. </a:t>
            </a:r>
            <a:r>
              <a:rPr lang="en-GB" sz="1200" dirty="0">
                <a:solidFill>
                  <a:schemeClr val="tx1"/>
                </a:solidFill>
              </a:rPr>
              <a:t>2016 Changing pattern in the </a:t>
            </a:r>
            <a:r>
              <a:rPr lang="en-GB" sz="1200" dirty="0" smtClean="0">
                <a:solidFill>
                  <a:schemeClr val="tx1"/>
                </a:solidFill>
              </a:rPr>
              <a:t>basal ganglia</a:t>
            </a:r>
            <a:r>
              <a:rPr lang="en-GB" sz="1200" dirty="0">
                <a:solidFill>
                  <a:schemeClr val="tx1"/>
                </a:solidFill>
              </a:rPr>
              <a:t>: motor switching </a:t>
            </a:r>
            <a:r>
              <a:rPr lang="en-GB" sz="1200" dirty="0" smtClean="0">
                <a:solidFill>
                  <a:schemeClr val="tx1"/>
                </a:solidFill>
              </a:rPr>
              <a:t>under reduced </a:t>
            </a:r>
            <a:r>
              <a:rPr lang="en-GB" sz="1200" dirty="0">
                <a:solidFill>
                  <a:schemeClr val="tx1"/>
                </a:solidFill>
              </a:rPr>
              <a:t>dopaminergic </a:t>
            </a:r>
            <a:r>
              <a:rPr lang="en-GB" sz="1200" dirty="0" smtClean="0">
                <a:solidFill>
                  <a:schemeClr val="tx1"/>
                </a:solidFill>
              </a:rPr>
              <a:t>drive. Sci. Rep</a:t>
            </a:r>
            <a:r>
              <a:rPr lang="en-GB" sz="1200" dirty="0">
                <a:solidFill>
                  <a:schemeClr val="tx1"/>
                </a:solidFill>
              </a:rPr>
              <a:t>. </a:t>
            </a:r>
            <a:r>
              <a:rPr lang="en-GB" sz="1200" dirty="0" smtClean="0">
                <a:solidFill>
                  <a:schemeClr val="tx1"/>
                </a:solidFill>
              </a:rPr>
              <a:t>6(23327)</a:t>
            </a:r>
          </a:p>
        </p:txBody>
      </p:sp>
      <p:pic>
        <p:nvPicPr>
          <p:cNvPr id="9" name="Immagine 8"/>
          <p:cNvPicPr>
            <a:picLocks noChangeAspect="1"/>
          </p:cNvPicPr>
          <p:nvPr/>
        </p:nvPicPr>
        <p:blipFill rotWithShape="1">
          <a:blip r:embed="rId3" cstate="print">
            <a:extLst>
              <a:ext uri="{28A0092B-C50C-407E-A947-70E740481C1C}">
                <a14:useLocalDpi xmlns:a14="http://schemas.microsoft.com/office/drawing/2010/main" val="0"/>
              </a:ext>
            </a:extLst>
          </a:blip>
          <a:srcRect r="33403"/>
          <a:stretch/>
        </p:blipFill>
        <p:spPr>
          <a:xfrm>
            <a:off x="4391002" y="2616544"/>
            <a:ext cx="4575204" cy="3616446"/>
          </a:xfrm>
          <a:prstGeom prst="rect">
            <a:avLst/>
          </a:prstGeom>
        </p:spPr>
      </p:pic>
    </p:spTree>
    <p:extLst>
      <p:ext uri="{BB962C8B-B14F-4D97-AF65-F5344CB8AC3E}">
        <p14:creationId xmlns:p14="http://schemas.microsoft.com/office/powerpoint/2010/main" val="2551588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328613" y="906463"/>
            <a:ext cx="8464550" cy="1271587"/>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smtClean="0"/>
              <a:t>Signal encoding and circuit gain</a:t>
            </a:r>
          </a:p>
        </p:txBody>
      </p:sp>
      <p:sp>
        <p:nvSpPr>
          <p:cNvPr id="12" name="Rettangolo arrotondato 11"/>
          <p:cNvSpPr/>
          <p:nvPr/>
        </p:nvSpPr>
        <p:spPr>
          <a:xfrm>
            <a:off x="683568" y="3212976"/>
            <a:ext cx="2736304" cy="93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Cyclic sequences of selections. Internal state driven pattern generation.</a:t>
            </a:r>
            <a:endParaRPr lang="en-GB" dirty="0"/>
          </a:p>
        </p:txBody>
      </p:sp>
      <p:sp>
        <p:nvSpPr>
          <p:cNvPr id="13" name="Rettangolo arrotondato 12"/>
          <p:cNvSpPr/>
          <p:nvPr/>
        </p:nvSpPr>
        <p:spPr>
          <a:xfrm>
            <a:off x="3563888" y="3212976"/>
            <a:ext cx="2592288" cy="93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Noise-driven flexibility. Meta-stable dynamics.</a:t>
            </a:r>
            <a:endParaRPr lang="en-GB" dirty="0"/>
          </a:p>
        </p:txBody>
      </p:sp>
      <p:sp>
        <p:nvSpPr>
          <p:cNvPr id="14" name="Rettangolo arrotondato 13"/>
          <p:cNvSpPr/>
          <p:nvPr/>
        </p:nvSpPr>
        <p:spPr>
          <a:xfrm>
            <a:off x="683568" y="4365104"/>
            <a:ext cx="2736304" cy="9361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t>Suppression of activity. Internal state driven stable dynamics.</a:t>
            </a:r>
            <a:endParaRPr lang="en-GB" dirty="0"/>
          </a:p>
        </p:txBody>
      </p:sp>
      <p:sp>
        <p:nvSpPr>
          <p:cNvPr id="15" name="Rettangolo arrotondato 14"/>
          <p:cNvSpPr/>
          <p:nvPr/>
        </p:nvSpPr>
        <p:spPr>
          <a:xfrm>
            <a:off x="3563888" y="4365104"/>
            <a:ext cx="2592288" cy="9361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t>Sensory driven flexibility. </a:t>
            </a:r>
            <a:r>
              <a:rPr lang="en-GB" dirty="0" err="1" smtClean="0"/>
              <a:t>Multistable</a:t>
            </a:r>
            <a:r>
              <a:rPr lang="en-GB" dirty="0" smtClean="0"/>
              <a:t> dynamics.</a:t>
            </a:r>
            <a:endParaRPr lang="en-GB" dirty="0"/>
          </a:p>
        </p:txBody>
      </p:sp>
      <p:cxnSp>
        <p:nvCxnSpPr>
          <p:cNvPr id="17" name="Connettore 2 16"/>
          <p:cNvCxnSpPr/>
          <p:nvPr/>
        </p:nvCxnSpPr>
        <p:spPr>
          <a:xfrm>
            <a:off x="539552" y="5517232"/>
            <a:ext cx="8424936" cy="838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CasellaDiTesto 17"/>
          <p:cNvSpPr txBox="1"/>
          <p:nvPr/>
        </p:nvSpPr>
        <p:spPr>
          <a:xfrm>
            <a:off x="3563888" y="5661248"/>
            <a:ext cx="2095510" cy="369332"/>
          </a:xfrm>
          <a:prstGeom prst="rect">
            <a:avLst/>
          </a:prstGeom>
          <a:noFill/>
        </p:spPr>
        <p:txBody>
          <a:bodyPr wrap="none" rtlCol="0">
            <a:spAutoFit/>
          </a:bodyPr>
          <a:lstStyle/>
          <a:p>
            <a:r>
              <a:rPr lang="en-GB" dirty="0" smtClean="0">
                <a:solidFill>
                  <a:schemeClr val="tx1"/>
                </a:solidFill>
              </a:rPr>
              <a:t>Striatal DA release</a:t>
            </a:r>
          </a:p>
        </p:txBody>
      </p:sp>
      <p:cxnSp>
        <p:nvCxnSpPr>
          <p:cNvPr id="19" name="Connettore 2 18"/>
          <p:cNvCxnSpPr/>
          <p:nvPr/>
        </p:nvCxnSpPr>
        <p:spPr>
          <a:xfrm flipV="1">
            <a:off x="539552" y="2636912"/>
            <a:ext cx="0" cy="288870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1" name="CasellaDiTesto 20"/>
          <p:cNvSpPr txBox="1"/>
          <p:nvPr/>
        </p:nvSpPr>
        <p:spPr>
          <a:xfrm rot="16200000">
            <a:off x="-1059161" y="3896598"/>
            <a:ext cx="2702663" cy="369332"/>
          </a:xfrm>
          <a:prstGeom prst="rect">
            <a:avLst/>
          </a:prstGeom>
          <a:noFill/>
        </p:spPr>
        <p:txBody>
          <a:bodyPr wrap="none" rtlCol="0">
            <a:spAutoFit/>
          </a:bodyPr>
          <a:lstStyle/>
          <a:p>
            <a:r>
              <a:rPr lang="en-GB" dirty="0" smtClean="0">
                <a:solidFill>
                  <a:schemeClr val="tx1"/>
                </a:solidFill>
              </a:rPr>
              <a:t>GP effective connectivity</a:t>
            </a:r>
          </a:p>
        </p:txBody>
      </p:sp>
      <p:sp>
        <p:nvSpPr>
          <p:cNvPr id="24" name="Rettangolo arrotondato 23"/>
          <p:cNvSpPr/>
          <p:nvPr/>
        </p:nvSpPr>
        <p:spPr>
          <a:xfrm>
            <a:off x="6300192" y="4365104"/>
            <a:ext cx="2592288" cy="9361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t>Aberrant activity. Hyper-stable dynamics.</a:t>
            </a:r>
            <a:endParaRPr lang="en-GB" dirty="0"/>
          </a:p>
        </p:txBody>
      </p:sp>
      <p:sp>
        <p:nvSpPr>
          <p:cNvPr id="16" name="Rettangolo arrotondato 15"/>
          <p:cNvSpPr/>
          <p:nvPr/>
        </p:nvSpPr>
        <p:spPr>
          <a:xfrm>
            <a:off x="6300192" y="3212976"/>
            <a:ext cx="2592288" cy="93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a:t>
            </a:r>
            <a:endParaRPr lang="en-GB" dirty="0"/>
          </a:p>
        </p:txBody>
      </p:sp>
    </p:spTree>
    <p:extLst>
      <p:ext uri="{BB962C8B-B14F-4D97-AF65-F5344CB8AC3E}">
        <p14:creationId xmlns:p14="http://schemas.microsoft.com/office/powerpoint/2010/main" val="3599519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484784"/>
            <a:ext cx="8229600" cy="4353347"/>
          </a:xfrm>
        </p:spPr>
        <p:txBody>
          <a:bodyPr/>
          <a:lstStyle/>
          <a:p>
            <a:pPr marL="0" indent="0" algn="ctr">
              <a:buNone/>
            </a:pPr>
            <a:r>
              <a:rPr lang="en-GB" sz="2400" b="1" dirty="0" smtClean="0"/>
              <a:t>Part I: </a:t>
            </a:r>
            <a:r>
              <a:rPr lang="en-GB" sz="2400" b="1" dirty="0"/>
              <a:t>There is something about the </a:t>
            </a:r>
            <a:r>
              <a:rPr lang="en-GB" sz="2400" b="1" dirty="0" smtClean="0"/>
              <a:t>networks</a:t>
            </a:r>
          </a:p>
          <a:p>
            <a:pPr marL="0" indent="0">
              <a:buNone/>
            </a:pPr>
            <a:endParaRPr lang="en-GB" sz="2400" dirty="0" smtClean="0"/>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148" y="1988840"/>
            <a:ext cx="5677705" cy="4201790"/>
          </a:xfrm>
          <a:prstGeom prst="rect">
            <a:avLst/>
          </a:prstGeom>
        </p:spPr>
      </p:pic>
      <p:sp>
        <p:nvSpPr>
          <p:cNvPr id="4" name="CasellaDiTesto 3"/>
          <p:cNvSpPr txBox="1"/>
          <p:nvPr/>
        </p:nvSpPr>
        <p:spPr>
          <a:xfrm>
            <a:off x="793488" y="6289575"/>
            <a:ext cx="7557024" cy="276999"/>
          </a:xfrm>
          <a:prstGeom prst="rect">
            <a:avLst/>
          </a:prstGeom>
          <a:noFill/>
        </p:spPr>
        <p:txBody>
          <a:bodyPr wrap="square" rtlCol="0">
            <a:spAutoFit/>
          </a:bodyPr>
          <a:lstStyle/>
          <a:p>
            <a:r>
              <a:rPr lang="en-GB" sz="1200" dirty="0" smtClean="0">
                <a:solidFill>
                  <a:schemeClr val="tx1"/>
                </a:solidFill>
              </a:rPr>
              <a:t>Image by MJ Roberts 2013</a:t>
            </a:r>
          </a:p>
        </p:txBody>
      </p:sp>
    </p:spTree>
    <p:extLst>
      <p:ext uri="{BB962C8B-B14F-4D97-AF65-F5344CB8AC3E}">
        <p14:creationId xmlns:p14="http://schemas.microsoft.com/office/powerpoint/2010/main" val="636155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bwMode="auto">
          <a:xfrm>
            <a:off x="0" y="6525344"/>
            <a:ext cx="9144000" cy="33265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 name="CasellaDiTesto 2"/>
          <p:cNvSpPr txBox="1"/>
          <p:nvPr/>
        </p:nvSpPr>
        <p:spPr>
          <a:xfrm>
            <a:off x="467544" y="1772816"/>
            <a:ext cx="2643672" cy="2390398"/>
          </a:xfrm>
          <a:prstGeom prst="rect">
            <a:avLst/>
          </a:prstGeom>
          <a:noFill/>
        </p:spPr>
        <p:txBody>
          <a:bodyPr wrap="none" rtlCol="0">
            <a:spAutoFit/>
          </a:bodyPr>
          <a:lstStyle/>
          <a:p>
            <a:pPr algn="l" eaLnBrk="1" hangingPunct="1"/>
            <a:r>
              <a:rPr lang="en-GB" b="1" dirty="0">
                <a:solidFill>
                  <a:schemeClr val="tx1"/>
                </a:solidFill>
                <a:latin typeface="Calibri" pitchFamily="34" charset="0"/>
              </a:rPr>
              <a:t>Thanks </a:t>
            </a:r>
            <a:r>
              <a:rPr lang="en-GB" b="1" dirty="0" smtClean="0">
                <a:solidFill>
                  <a:schemeClr val="tx1"/>
                </a:solidFill>
                <a:latin typeface="Calibri" pitchFamily="34" charset="0"/>
              </a:rPr>
              <a:t>to the organisers:</a:t>
            </a:r>
            <a:endParaRPr lang="en-GB" b="1" dirty="0">
              <a:solidFill>
                <a:schemeClr val="tx1"/>
              </a:solidFill>
              <a:latin typeface="Calibri" pitchFamily="34" charset="0"/>
            </a:endParaRPr>
          </a:p>
          <a:p>
            <a:pPr algn="l" eaLnBrk="1" hangingPunct="1"/>
            <a:r>
              <a:rPr lang="en-GB" b="1" dirty="0" err="1">
                <a:solidFill>
                  <a:schemeClr val="tx1"/>
                </a:solidFill>
                <a:latin typeface="Calibri" pitchFamily="34" charset="0"/>
                <a:cs typeface="Times New Roman" pitchFamily="18" charset="0"/>
              </a:rPr>
              <a:t>Xiaosi</a:t>
            </a:r>
            <a:r>
              <a:rPr lang="en-GB" b="1" dirty="0">
                <a:solidFill>
                  <a:schemeClr val="tx1"/>
                </a:solidFill>
                <a:latin typeface="Calibri" pitchFamily="34" charset="0"/>
                <a:cs typeface="Times New Roman" pitchFamily="18" charset="0"/>
              </a:rPr>
              <a:t> </a:t>
            </a:r>
            <a:r>
              <a:rPr lang="en-GB" b="1" dirty="0" err="1">
                <a:solidFill>
                  <a:schemeClr val="tx1"/>
                </a:solidFill>
                <a:latin typeface="Calibri" pitchFamily="34" charset="0"/>
                <a:cs typeface="Times New Roman" pitchFamily="18" charset="0"/>
              </a:rPr>
              <a:t>Gu</a:t>
            </a:r>
            <a:r>
              <a:rPr lang="en-GB" b="1" dirty="0">
                <a:solidFill>
                  <a:schemeClr val="tx1"/>
                </a:solidFill>
                <a:latin typeface="Calibri" pitchFamily="34" charset="0"/>
                <a:cs typeface="Times New Roman" pitchFamily="18" charset="0"/>
              </a:rPr>
              <a:t> and Rick Adams</a:t>
            </a:r>
          </a:p>
          <a:p>
            <a:pPr algn="l" eaLnBrk="1" hangingPunct="1"/>
            <a:endParaRPr lang="en-GB" b="1" dirty="0">
              <a:latin typeface="Calibri" pitchFamily="34" charset="0"/>
              <a:cs typeface="Times New Roman" pitchFamily="18" charset="0"/>
            </a:endParaRPr>
          </a:p>
          <a:p>
            <a:pPr marL="341313" indent="-339725" algn="just" eaLnBrk="1" hangingPunct="1">
              <a:spcBef>
                <a:spcPts val="700"/>
              </a:spcBef>
              <a:buClrTx/>
              <a:buSz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b="1" dirty="0" smtClean="0">
                <a:solidFill>
                  <a:srgbClr val="000000"/>
                </a:solidFill>
                <a:latin typeface="Calibri" pitchFamily="34" charset="0"/>
              </a:rPr>
              <a:t>ADHD </a:t>
            </a:r>
            <a:r>
              <a:rPr lang="en-GB" b="1" dirty="0">
                <a:solidFill>
                  <a:srgbClr val="000000"/>
                </a:solidFill>
                <a:latin typeface="Calibri" pitchFamily="34" charset="0"/>
              </a:rPr>
              <a:t>formulation</a:t>
            </a:r>
            <a:r>
              <a:rPr lang="en-GB" b="1" dirty="0" smtClean="0">
                <a:solidFill>
                  <a:srgbClr val="000000"/>
                </a:solidFill>
                <a:latin typeface="Calibri" pitchFamily="34" charset="0"/>
              </a:rPr>
              <a:t>:</a:t>
            </a:r>
            <a:endParaRPr lang="en-GB" b="1" dirty="0">
              <a:solidFill>
                <a:srgbClr val="000000"/>
              </a:solidFill>
              <a:latin typeface="Calibri" pitchFamily="34" charset="0"/>
            </a:endParaRPr>
          </a:p>
          <a:p>
            <a:pPr marL="341313" indent="-339725" algn="just" eaLnBrk="1" hangingPunct="1">
              <a:spcBef>
                <a:spcPts val="700"/>
              </a:spcBef>
              <a:buSzPct val="45000"/>
              <a:buFont typeface="Wingdings"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dirty="0" smtClean="0">
                <a:solidFill>
                  <a:srgbClr val="000000"/>
                </a:solidFill>
                <a:latin typeface="Calibri" pitchFamily="34" charset="0"/>
              </a:rPr>
              <a:t>Ray Dolan</a:t>
            </a:r>
          </a:p>
          <a:p>
            <a:pPr marL="341313" indent="-339725" algn="just" eaLnBrk="1" hangingPunct="1">
              <a:spcBef>
                <a:spcPts val="700"/>
              </a:spcBef>
              <a:buSzPct val="45000"/>
              <a:buFont typeface="Wingdings"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dirty="0" smtClean="0">
                <a:solidFill>
                  <a:srgbClr val="000000"/>
                </a:solidFill>
                <a:latin typeface="Calibri" pitchFamily="34" charset="0"/>
              </a:rPr>
              <a:t>Tobias Hauser</a:t>
            </a:r>
            <a:endParaRPr lang="en-GB" dirty="0">
              <a:solidFill>
                <a:srgbClr val="000000"/>
              </a:solidFill>
              <a:latin typeface="Calibri" pitchFamily="34" charset="0"/>
            </a:endParaRPr>
          </a:p>
          <a:p>
            <a:pPr marL="341313" indent="-339725" algn="just" eaLnBrk="1" hangingPunct="1">
              <a:spcBef>
                <a:spcPts val="700"/>
              </a:spcBef>
              <a:buSzPct val="45000"/>
              <a:buFont typeface="Wingdings"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dirty="0" smtClean="0">
                <a:solidFill>
                  <a:srgbClr val="000000"/>
                </a:solidFill>
                <a:latin typeface="Calibri" pitchFamily="34" charset="0"/>
              </a:rPr>
              <a:t>Michael </a:t>
            </a:r>
            <a:r>
              <a:rPr lang="en-GB" dirty="0" err="1" smtClean="0">
                <a:solidFill>
                  <a:srgbClr val="000000"/>
                </a:solidFill>
                <a:latin typeface="Calibri" pitchFamily="34" charset="0"/>
              </a:rPr>
              <a:t>Moutoussis</a:t>
            </a:r>
            <a:endParaRPr lang="en-GB" dirty="0">
              <a:solidFill>
                <a:srgbClr val="000000"/>
              </a:solidFill>
              <a:latin typeface="Calibri" pitchFamily="34" charset="0"/>
            </a:endParaRPr>
          </a:p>
        </p:txBody>
      </p:sp>
      <p:sp>
        <p:nvSpPr>
          <p:cNvPr id="4" name="CasellaDiTesto 3"/>
          <p:cNvSpPr txBox="1"/>
          <p:nvPr/>
        </p:nvSpPr>
        <p:spPr>
          <a:xfrm>
            <a:off x="4553079" y="2672720"/>
            <a:ext cx="3835345" cy="1836400"/>
          </a:xfrm>
          <a:prstGeom prst="rect">
            <a:avLst/>
          </a:prstGeom>
          <a:noFill/>
        </p:spPr>
        <p:txBody>
          <a:bodyPr wrap="none" rtlCol="0">
            <a:spAutoFit/>
          </a:bodyPr>
          <a:lstStyle/>
          <a:p>
            <a:pPr algn="l" eaLnBrk="1" hangingPunct="1"/>
            <a:r>
              <a:rPr lang="en-GB" b="1" dirty="0" smtClean="0">
                <a:solidFill>
                  <a:schemeClr val="tx1"/>
                </a:solidFill>
                <a:latin typeface="Calibri" pitchFamily="34" charset="0"/>
                <a:cs typeface="Times New Roman" pitchFamily="18" charset="0"/>
              </a:rPr>
              <a:t>Computational Psychiatric Unit in UTD</a:t>
            </a:r>
          </a:p>
          <a:p>
            <a:pPr marL="341313" indent="-339725" algn="just" eaLnBrk="1" hangingPunct="1">
              <a:spcBef>
                <a:spcPts val="700"/>
              </a:spcBef>
              <a:buSzPct val="45000"/>
              <a:buFont typeface="Wingdings"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dirty="0" err="1" smtClean="0">
                <a:solidFill>
                  <a:schemeClr val="tx1"/>
                </a:solidFill>
                <a:latin typeface="Calibri" pitchFamily="34" charset="0"/>
                <a:cs typeface="Times New Roman" pitchFamily="18" charset="0"/>
              </a:rPr>
              <a:t>Xiaosi</a:t>
            </a:r>
            <a:r>
              <a:rPr lang="en-GB" dirty="0" smtClean="0">
                <a:solidFill>
                  <a:schemeClr val="tx1"/>
                </a:solidFill>
                <a:latin typeface="Calibri" pitchFamily="34" charset="0"/>
                <a:cs typeface="Times New Roman" pitchFamily="18" charset="0"/>
              </a:rPr>
              <a:t> </a:t>
            </a:r>
            <a:r>
              <a:rPr lang="en-GB" dirty="0" err="1" smtClean="0">
                <a:solidFill>
                  <a:schemeClr val="tx1"/>
                </a:solidFill>
                <a:latin typeface="Calibri" pitchFamily="34" charset="0"/>
                <a:cs typeface="Times New Roman" pitchFamily="18" charset="0"/>
              </a:rPr>
              <a:t>Gu</a:t>
            </a:r>
            <a:endParaRPr lang="en-GB" dirty="0" smtClean="0">
              <a:solidFill>
                <a:srgbClr val="000000"/>
              </a:solidFill>
              <a:latin typeface="Calibri" pitchFamily="34" charset="0"/>
            </a:endParaRPr>
          </a:p>
          <a:p>
            <a:pPr marL="341313" indent="-339725" algn="just" eaLnBrk="1" hangingPunct="1">
              <a:spcBef>
                <a:spcPts val="700"/>
              </a:spcBef>
              <a:buSzPct val="45000"/>
              <a:buFont typeface="Wingdings"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dirty="0" smtClean="0">
                <a:solidFill>
                  <a:srgbClr val="000000"/>
                </a:solidFill>
                <a:latin typeface="Calibri" pitchFamily="34" charset="0"/>
              </a:rPr>
              <a:t>Ryan </a:t>
            </a:r>
            <a:r>
              <a:rPr lang="en-GB" dirty="0" err="1" smtClean="0">
                <a:solidFill>
                  <a:srgbClr val="000000"/>
                </a:solidFill>
                <a:latin typeface="Calibri" pitchFamily="34" charset="0"/>
              </a:rPr>
              <a:t>Philps</a:t>
            </a:r>
            <a:endParaRPr lang="en-GB" dirty="0" smtClean="0">
              <a:solidFill>
                <a:srgbClr val="000000"/>
              </a:solidFill>
              <a:latin typeface="Calibri" pitchFamily="34" charset="0"/>
            </a:endParaRPr>
          </a:p>
          <a:p>
            <a:pPr marL="341313" indent="-339725" algn="just" eaLnBrk="1" hangingPunct="1">
              <a:spcBef>
                <a:spcPts val="700"/>
              </a:spcBef>
              <a:buSzPct val="45000"/>
              <a:buFont typeface="Wingdings"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dirty="0" err="1" smtClean="0">
                <a:solidFill>
                  <a:srgbClr val="000000"/>
                </a:solidFill>
                <a:latin typeface="Calibri" pitchFamily="34" charset="0"/>
              </a:rPr>
              <a:t>Ju</a:t>
            </a:r>
            <a:r>
              <a:rPr lang="en-GB" dirty="0" smtClean="0">
                <a:solidFill>
                  <a:srgbClr val="000000"/>
                </a:solidFill>
                <a:latin typeface="Calibri" pitchFamily="34" charset="0"/>
              </a:rPr>
              <a:t>-Chi Yu</a:t>
            </a:r>
          </a:p>
          <a:p>
            <a:pPr marL="341313" indent="-339725" algn="just" eaLnBrk="1" hangingPunct="1">
              <a:spcBef>
                <a:spcPts val="700"/>
              </a:spcBef>
              <a:buSzPct val="45000"/>
              <a:buFont typeface="Wingdings"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dirty="0" err="1" smtClean="0">
                <a:solidFill>
                  <a:srgbClr val="000000"/>
                </a:solidFill>
                <a:latin typeface="Calibri" pitchFamily="34" charset="0"/>
              </a:rPr>
              <a:t>Soojung</a:t>
            </a:r>
            <a:r>
              <a:rPr lang="en-GB" dirty="0" smtClean="0">
                <a:solidFill>
                  <a:srgbClr val="000000"/>
                </a:solidFill>
                <a:latin typeface="Calibri" pitchFamily="34" charset="0"/>
              </a:rPr>
              <a:t> Na</a:t>
            </a:r>
            <a:endParaRPr lang="en-GB" dirty="0">
              <a:solidFill>
                <a:srgbClr val="000000"/>
              </a:solidFill>
              <a:latin typeface="Calibri" pitchFamily="34" charset="0"/>
            </a:endParaRPr>
          </a:p>
        </p:txBody>
      </p:sp>
    </p:spTree>
    <p:extLst>
      <p:ext uri="{BB962C8B-B14F-4D97-AF65-F5344CB8AC3E}">
        <p14:creationId xmlns:p14="http://schemas.microsoft.com/office/powerpoint/2010/main" val="1405187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6" name="Title 1"/>
          <p:cNvSpPr>
            <a:spLocks noGrp="1"/>
          </p:cNvSpPr>
          <p:nvPr>
            <p:ph type="title"/>
          </p:nvPr>
        </p:nvSpPr>
        <p:spPr>
          <a:xfrm>
            <a:off x="4283968" y="1043130"/>
            <a:ext cx="4733216" cy="2817918"/>
          </a:xfrm>
        </p:spPr>
        <p:txBody>
          <a:bodyPr/>
          <a:lstStyle/>
          <a:p>
            <a:pPr algn="r" eaLnBrk="1" hangingPunct="1"/>
            <a:r>
              <a:rPr lang="en-GB" sz="4000" i="1" dirty="0" smtClean="0">
                <a:latin typeface="Calibri" pitchFamily="34" charset="0"/>
              </a:rPr>
              <a:t>Neural Models:</a:t>
            </a:r>
            <a:br>
              <a:rPr lang="en-GB" sz="4000" i="1" dirty="0" smtClean="0">
                <a:latin typeface="Calibri" pitchFamily="34" charset="0"/>
              </a:rPr>
            </a:br>
            <a:r>
              <a:rPr lang="en-GB" sz="4000" i="1" dirty="0" smtClean="0">
                <a:latin typeface="Calibri" pitchFamily="34" charset="0"/>
              </a:rPr>
              <a:t>how structures shape </a:t>
            </a:r>
            <a:br>
              <a:rPr lang="en-GB" sz="4000" i="1" dirty="0" smtClean="0">
                <a:latin typeface="Calibri" pitchFamily="34" charset="0"/>
              </a:rPr>
            </a:br>
            <a:r>
              <a:rPr lang="en-GB" sz="4000" i="1" dirty="0" smtClean="0">
                <a:latin typeface="Calibri" pitchFamily="34" charset="0"/>
              </a:rPr>
              <a:t>dynamics</a:t>
            </a:r>
            <a:br>
              <a:rPr lang="en-GB" sz="4000" i="1" dirty="0" smtClean="0">
                <a:latin typeface="Calibri" pitchFamily="34" charset="0"/>
              </a:rPr>
            </a:br>
            <a:r>
              <a:rPr lang="en-GB" sz="4000" i="1" dirty="0">
                <a:latin typeface="Calibri" pitchFamily="34" charset="0"/>
              </a:rPr>
              <a:t/>
            </a:r>
            <a:br>
              <a:rPr lang="en-GB" sz="4000" i="1" dirty="0">
                <a:latin typeface="Calibri" pitchFamily="34" charset="0"/>
              </a:rPr>
            </a:br>
            <a:r>
              <a:rPr lang="en-GB" sz="4000" i="1" dirty="0" smtClean="0">
                <a:latin typeface="Calibri" pitchFamily="34" charset="0"/>
              </a:rPr>
              <a:t/>
            </a:r>
            <a:br>
              <a:rPr lang="en-GB" sz="4000" i="1" dirty="0" smtClean="0">
                <a:latin typeface="Calibri" pitchFamily="34" charset="0"/>
              </a:rPr>
            </a:br>
            <a:r>
              <a:rPr lang="en-GB" sz="4000" i="1" dirty="0" smtClean="0">
                <a:latin typeface="Calibri" pitchFamily="34" charset="0"/>
              </a:rPr>
              <a:t>Thank you!</a:t>
            </a:r>
            <a:r>
              <a:rPr lang="en-GB" sz="3200" b="1" dirty="0" smtClean="0"/>
              <a:t/>
            </a:r>
            <a:br>
              <a:rPr lang="en-GB" sz="3200" b="1" dirty="0" smtClean="0"/>
            </a:br>
            <a:r>
              <a:rPr lang="en-GB" sz="2000" b="1" dirty="0" smtClean="0"/>
              <a:t/>
            </a:r>
            <a:br>
              <a:rPr lang="en-GB" sz="2000" b="1" dirty="0" smtClean="0"/>
            </a:br>
            <a:endParaRPr lang="en-US" sz="2000" b="1" dirty="0" smtClean="0">
              <a:cs typeface="Times New Roman" pitchFamily="18" charset="0"/>
            </a:endParaRPr>
          </a:p>
        </p:txBody>
      </p:sp>
    </p:spTree>
    <p:extLst>
      <p:ext uri="{BB962C8B-B14F-4D97-AF65-F5344CB8AC3E}">
        <p14:creationId xmlns:p14="http://schemas.microsoft.com/office/powerpoint/2010/main" val="182297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148" y="1988840"/>
            <a:ext cx="5677705" cy="4201790"/>
          </a:xfrm>
          <a:prstGeom prst="rect">
            <a:avLst/>
          </a:prstGeom>
        </p:spPr>
      </p:pic>
      <p:sp>
        <p:nvSpPr>
          <p:cNvPr id="3" name="Segnaposto contenuto 2"/>
          <p:cNvSpPr>
            <a:spLocks noGrp="1"/>
          </p:cNvSpPr>
          <p:nvPr>
            <p:ph idx="1"/>
          </p:nvPr>
        </p:nvSpPr>
        <p:spPr>
          <a:xfrm>
            <a:off x="457200" y="1484784"/>
            <a:ext cx="8229600" cy="4353347"/>
          </a:xfrm>
        </p:spPr>
        <p:txBody>
          <a:bodyPr/>
          <a:lstStyle/>
          <a:p>
            <a:pPr marL="0" indent="0" algn="ctr">
              <a:buNone/>
            </a:pPr>
            <a:r>
              <a:rPr lang="en-GB" sz="2400" b="1" dirty="0" smtClean="0"/>
              <a:t>Part I: </a:t>
            </a:r>
            <a:r>
              <a:rPr lang="en-GB" sz="2400" b="1" dirty="0"/>
              <a:t>There is something about the </a:t>
            </a:r>
            <a:r>
              <a:rPr lang="en-GB" sz="2400" b="1" dirty="0" smtClean="0"/>
              <a:t>networks</a:t>
            </a:r>
          </a:p>
          <a:p>
            <a:pPr marL="0" indent="0">
              <a:buNone/>
            </a:pPr>
            <a:endParaRPr lang="en-GB" sz="2400" dirty="0" smtClean="0"/>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322" y="1916832"/>
            <a:ext cx="6026150" cy="4813300"/>
          </a:xfrm>
          <a:prstGeom prst="rect">
            <a:avLst/>
          </a:prstGeom>
        </p:spPr>
      </p:pic>
    </p:spTree>
    <p:extLst>
      <p:ext uri="{BB962C8B-B14F-4D97-AF65-F5344CB8AC3E}">
        <p14:creationId xmlns:p14="http://schemas.microsoft.com/office/powerpoint/2010/main" val="3648838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148" y="1988840"/>
            <a:ext cx="5677705" cy="4201790"/>
          </a:xfrm>
          <a:prstGeom prst="rect">
            <a:avLst/>
          </a:prstGeom>
        </p:spPr>
      </p:pic>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322" y="1916832"/>
            <a:ext cx="6026150" cy="4813300"/>
          </a:xfrm>
          <a:prstGeom prst="rect">
            <a:avLst/>
          </a:prstGeom>
        </p:spPr>
      </p:pic>
      <p:sp>
        <p:nvSpPr>
          <p:cNvPr id="3" name="Segnaposto contenuto 2"/>
          <p:cNvSpPr>
            <a:spLocks noGrp="1"/>
          </p:cNvSpPr>
          <p:nvPr>
            <p:ph idx="1"/>
          </p:nvPr>
        </p:nvSpPr>
        <p:spPr>
          <a:xfrm>
            <a:off x="457200" y="1484784"/>
            <a:ext cx="8229600" cy="4353347"/>
          </a:xfrm>
        </p:spPr>
        <p:txBody>
          <a:bodyPr/>
          <a:lstStyle/>
          <a:p>
            <a:pPr marL="0" indent="0" algn="ctr">
              <a:buNone/>
            </a:pPr>
            <a:r>
              <a:rPr lang="en-GB" sz="2400" b="1" dirty="0" smtClean="0"/>
              <a:t>Part I: </a:t>
            </a:r>
            <a:r>
              <a:rPr lang="en-GB" sz="2400" b="1" dirty="0"/>
              <a:t>There is something about the </a:t>
            </a:r>
            <a:r>
              <a:rPr lang="en-GB" sz="2400" b="1" dirty="0" smtClean="0"/>
              <a:t>networks</a:t>
            </a:r>
          </a:p>
          <a:p>
            <a:pPr marL="0" indent="0">
              <a:buNone/>
            </a:pPr>
            <a:endParaRPr lang="en-GB" sz="2400" dirty="0" smtClean="0"/>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39" y="2262460"/>
            <a:ext cx="5677705" cy="3326780"/>
          </a:xfrm>
          <a:prstGeom prst="rect">
            <a:avLst/>
          </a:prstGeom>
        </p:spPr>
      </p:pic>
    </p:spTree>
    <p:extLst>
      <p:ext uri="{BB962C8B-B14F-4D97-AF65-F5344CB8AC3E}">
        <p14:creationId xmlns:p14="http://schemas.microsoft.com/office/powerpoint/2010/main" val="3728079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148" y="1988840"/>
            <a:ext cx="5677705" cy="4201790"/>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322" y="1916832"/>
            <a:ext cx="6026150" cy="4813300"/>
          </a:xfrm>
          <a:prstGeom prst="rect">
            <a:avLst/>
          </a:prstGeom>
        </p:spPr>
      </p:pic>
      <p:sp>
        <p:nvSpPr>
          <p:cNvPr id="3" name="Segnaposto contenuto 2"/>
          <p:cNvSpPr>
            <a:spLocks noGrp="1"/>
          </p:cNvSpPr>
          <p:nvPr>
            <p:ph idx="1"/>
          </p:nvPr>
        </p:nvSpPr>
        <p:spPr>
          <a:xfrm>
            <a:off x="457200" y="1484784"/>
            <a:ext cx="8229600" cy="4353347"/>
          </a:xfrm>
        </p:spPr>
        <p:txBody>
          <a:bodyPr/>
          <a:lstStyle/>
          <a:p>
            <a:pPr marL="0" indent="0" algn="ctr">
              <a:buNone/>
            </a:pPr>
            <a:r>
              <a:rPr lang="en-GB" sz="2400" b="1" dirty="0" smtClean="0"/>
              <a:t>Part I: </a:t>
            </a:r>
            <a:r>
              <a:rPr lang="en-GB" sz="2400" b="1" dirty="0"/>
              <a:t>There is something about the </a:t>
            </a:r>
            <a:r>
              <a:rPr lang="en-GB" sz="2400" b="1" dirty="0" smtClean="0"/>
              <a:t>networks</a:t>
            </a:r>
          </a:p>
          <a:p>
            <a:pPr marL="0" indent="0">
              <a:buNone/>
            </a:pPr>
            <a:endParaRPr lang="en-GB" sz="2400" dirty="0" smtClean="0"/>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39" y="2262460"/>
            <a:ext cx="5677705" cy="3326780"/>
          </a:xfrm>
          <a:prstGeom prst="rect">
            <a:avLst/>
          </a:prstGeom>
        </p:spPr>
      </p:pic>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84" y="2204864"/>
            <a:ext cx="6007100" cy="3181350"/>
          </a:xfrm>
          <a:prstGeom prst="rect">
            <a:avLst/>
          </a:prstGeom>
        </p:spPr>
      </p:pic>
    </p:spTree>
    <p:extLst>
      <p:ext uri="{BB962C8B-B14F-4D97-AF65-F5344CB8AC3E}">
        <p14:creationId xmlns:p14="http://schemas.microsoft.com/office/powerpoint/2010/main" val="1143379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148" y="1988840"/>
            <a:ext cx="5677705" cy="4201790"/>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322" y="1916832"/>
            <a:ext cx="6026150" cy="4813300"/>
          </a:xfrm>
          <a:prstGeom prst="rect">
            <a:avLst/>
          </a:prstGeom>
        </p:spPr>
      </p:pic>
      <p:sp>
        <p:nvSpPr>
          <p:cNvPr id="3" name="Segnaposto contenuto 2"/>
          <p:cNvSpPr>
            <a:spLocks noGrp="1"/>
          </p:cNvSpPr>
          <p:nvPr>
            <p:ph idx="1"/>
          </p:nvPr>
        </p:nvSpPr>
        <p:spPr>
          <a:xfrm>
            <a:off x="457200" y="1484784"/>
            <a:ext cx="8229600" cy="4353347"/>
          </a:xfrm>
        </p:spPr>
        <p:txBody>
          <a:bodyPr/>
          <a:lstStyle/>
          <a:p>
            <a:pPr marL="0" indent="0" algn="ctr">
              <a:buNone/>
            </a:pPr>
            <a:r>
              <a:rPr lang="en-GB" sz="2400" b="1" dirty="0" smtClean="0"/>
              <a:t>Part I: </a:t>
            </a:r>
            <a:r>
              <a:rPr lang="en-GB" sz="2400" b="1" dirty="0"/>
              <a:t>There is something about the </a:t>
            </a:r>
            <a:r>
              <a:rPr lang="en-GB" sz="2400" b="1" dirty="0" smtClean="0"/>
              <a:t>networks</a:t>
            </a:r>
          </a:p>
          <a:p>
            <a:pPr marL="0" indent="0">
              <a:buNone/>
            </a:pPr>
            <a:endParaRPr lang="en-GB" sz="2400" dirty="0" smtClean="0"/>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39" y="2262460"/>
            <a:ext cx="5677705" cy="3326780"/>
          </a:xfrm>
          <a:prstGeom prst="rect">
            <a:avLst/>
          </a:prstGeom>
        </p:spPr>
      </p:pic>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84" y="2204864"/>
            <a:ext cx="6007100" cy="3181350"/>
          </a:xfrm>
          <a:prstGeom prst="rect">
            <a:avLst/>
          </a:prstGeom>
        </p:spPr>
      </p:pic>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4100870"/>
            <a:ext cx="4859746" cy="2424474"/>
          </a:xfrm>
          <a:prstGeom prst="rect">
            <a:avLst/>
          </a:prstGeom>
        </p:spPr>
      </p:pic>
    </p:spTree>
    <p:extLst>
      <p:ext uri="{BB962C8B-B14F-4D97-AF65-F5344CB8AC3E}">
        <p14:creationId xmlns:p14="http://schemas.microsoft.com/office/powerpoint/2010/main" val="606082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148" y="1988840"/>
            <a:ext cx="5677705" cy="4201790"/>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322" y="1916832"/>
            <a:ext cx="6026150" cy="4813300"/>
          </a:xfrm>
          <a:prstGeom prst="rect">
            <a:avLst/>
          </a:prstGeom>
        </p:spPr>
      </p:pic>
      <p:sp>
        <p:nvSpPr>
          <p:cNvPr id="3" name="Segnaposto contenuto 2"/>
          <p:cNvSpPr>
            <a:spLocks noGrp="1"/>
          </p:cNvSpPr>
          <p:nvPr>
            <p:ph idx="1"/>
          </p:nvPr>
        </p:nvSpPr>
        <p:spPr>
          <a:xfrm>
            <a:off x="457200" y="1484784"/>
            <a:ext cx="8229600" cy="4353347"/>
          </a:xfrm>
        </p:spPr>
        <p:txBody>
          <a:bodyPr/>
          <a:lstStyle/>
          <a:p>
            <a:pPr marL="0" indent="0" algn="ctr">
              <a:buNone/>
            </a:pPr>
            <a:r>
              <a:rPr lang="en-GB" sz="2400" b="1" dirty="0" smtClean="0"/>
              <a:t>Part I: </a:t>
            </a:r>
            <a:r>
              <a:rPr lang="en-GB" sz="2400" b="1" dirty="0"/>
              <a:t>There is something about the </a:t>
            </a:r>
            <a:r>
              <a:rPr lang="en-GB" sz="2400" b="1" dirty="0" smtClean="0"/>
              <a:t>networks</a:t>
            </a:r>
          </a:p>
          <a:p>
            <a:pPr marL="0" indent="0">
              <a:buNone/>
            </a:pPr>
            <a:endParaRPr lang="en-GB" sz="2400" dirty="0" smtClean="0"/>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39" y="2262460"/>
            <a:ext cx="5677705" cy="3326780"/>
          </a:xfrm>
          <a:prstGeom prst="rect">
            <a:avLst/>
          </a:prstGeom>
        </p:spPr>
      </p:pic>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84" y="2204864"/>
            <a:ext cx="6007100" cy="3181350"/>
          </a:xfrm>
          <a:prstGeom prst="rect">
            <a:avLst/>
          </a:prstGeom>
        </p:spPr>
      </p:pic>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4100870"/>
            <a:ext cx="4859746" cy="2424474"/>
          </a:xfrm>
          <a:prstGeom prst="rect">
            <a:avLst/>
          </a:prstGeom>
        </p:spPr>
      </p:pic>
      <p:pic>
        <p:nvPicPr>
          <p:cNvPr id="9" name="Immagin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2376" y="2106409"/>
            <a:ext cx="5688096" cy="3194799"/>
          </a:xfrm>
          <a:prstGeom prst="rect">
            <a:avLst/>
          </a:prstGeom>
        </p:spPr>
      </p:pic>
    </p:spTree>
    <p:extLst>
      <p:ext uri="{BB962C8B-B14F-4D97-AF65-F5344CB8AC3E}">
        <p14:creationId xmlns:p14="http://schemas.microsoft.com/office/powerpoint/2010/main" val="2653403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chemeClr val="tx1"/>
            </a:solidFill>
          </a:defRPr>
        </a:defPPr>
      </a:lstStyle>
    </a:tx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36395</TotalTime>
  <Words>2578</Words>
  <Application>Microsoft Office PowerPoint</Application>
  <PresentationFormat>Presentazione su schermo (4:3)</PresentationFormat>
  <Paragraphs>315</Paragraphs>
  <Slides>41</Slides>
  <Notes>24</Notes>
  <HiddenSlides>0</HiddenSlides>
  <MMClips>0</MMClips>
  <ScaleCrop>false</ScaleCrop>
  <HeadingPairs>
    <vt:vector size="4" baseType="variant">
      <vt:variant>
        <vt:lpstr>Tema</vt:lpstr>
      </vt:variant>
      <vt:variant>
        <vt:i4>3</vt:i4>
      </vt:variant>
      <vt:variant>
        <vt:lpstr>Titoli diapositive</vt:lpstr>
      </vt:variant>
      <vt:variant>
        <vt:i4>41</vt:i4>
      </vt:variant>
    </vt:vector>
  </HeadingPairs>
  <TitlesOfParts>
    <vt:vector size="44" baseType="lpstr">
      <vt:lpstr>Office Theme</vt:lpstr>
      <vt:lpstr>1_Office Theme</vt:lpstr>
      <vt:lpstr>Blank Presentation</vt:lpstr>
      <vt:lpstr>Presentazione standard di PowerPoint</vt:lpstr>
      <vt:lpstr>Neural Models: how structures shape dynamics  </vt:lpstr>
      <vt:lpstr>Index</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grain of analysis</vt:lpstr>
      <vt:lpstr>Presentazione standard di PowerPoint</vt:lpstr>
      <vt:lpstr>Presentazione standard di PowerPoint</vt:lpstr>
      <vt:lpstr>Presentazione standard di PowerPoint</vt:lpstr>
      <vt:lpstr>Presentazione standard di PowerPoint</vt:lpstr>
      <vt:lpstr>Input-output transformation</vt:lpstr>
      <vt:lpstr>Input-output transformation</vt:lpstr>
      <vt:lpstr>Input-output transformation</vt:lpstr>
      <vt:lpstr>Input-output transformation</vt:lpstr>
      <vt:lpstr>Input-output transformation</vt:lpstr>
      <vt:lpstr>Temporal transformation</vt:lpstr>
      <vt:lpstr>Temporal transformation</vt:lpstr>
      <vt:lpstr>Temporal transformation (onset and memory)</vt:lpstr>
      <vt:lpstr>Attractors</vt:lpstr>
      <vt:lpstr>Temporal transformation (attractors)</vt:lpstr>
      <vt:lpstr>Network plasticity</vt:lpstr>
      <vt:lpstr>Network plasticity</vt:lpstr>
      <vt:lpstr>Network plasticity (effective connectivity)</vt:lpstr>
      <vt:lpstr>Presentazione standard di PowerPoint</vt:lpstr>
      <vt:lpstr>Presentazione standard di PowerPoint</vt:lpstr>
      <vt:lpstr>Multidimensional integration</vt:lpstr>
      <vt:lpstr>Signal encoding in the Basal Ganglia</vt:lpstr>
      <vt:lpstr>Gain control and psychiatric disorders</vt:lpstr>
      <vt:lpstr>Gain control and psychiatric disorders</vt:lpstr>
      <vt:lpstr>Gain control and psychiatric disorders</vt:lpstr>
      <vt:lpstr>Gain control and psychiatric disorders</vt:lpstr>
      <vt:lpstr>Temporal transformation</vt:lpstr>
      <vt:lpstr>Signal encoding and circuit gain</vt:lpstr>
      <vt:lpstr>Presentazione standard di PowerPoint</vt:lpstr>
      <vt:lpstr>Neural Models: how structures shape  dynamics   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VGF</cp:lastModifiedBy>
  <cp:revision>737</cp:revision>
  <cp:lastPrinted>1601-01-01T00:00:00Z</cp:lastPrinted>
  <dcterms:created xsi:type="dcterms:W3CDTF">2005-07-13T12:26:50Z</dcterms:created>
  <dcterms:modified xsi:type="dcterms:W3CDTF">2017-07-31T17:10:17Z</dcterms:modified>
</cp:coreProperties>
</file>